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4.xml" ContentType="application/vnd.openxmlformats-officedocument.presentationml.notesSlide+xml"/>
  <Override PartName="/ppt/charts/chart7.xml" ContentType="application/vnd.openxmlformats-officedocument.drawingml.chart+xml"/>
  <Override PartName="/ppt/notesSlides/notesSlide5.xml" ContentType="application/vnd.openxmlformats-officedocument.presentationml.notesSlide+xml"/>
  <Override PartName="/ppt/charts/chart8.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Relationships xmlns="http://schemas.openxmlformats.org/package/2006/relationships"><Relationship Id="rId1" Type="http://schemas.openxmlformats.org/officeDocument/2006/relationships/package" Target="../embeddings/Microsoft_Excel_Sheet8.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2600" u="none">
                <a:solidFill>
                  <a:srgbClr val="000000"/>
                </a:solidFill>
                <a:latin typeface="Helvetica Light"/>
              </a:defRPr>
            </a:pPr>
            <a:r>
              <a:rPr b="0" i="0" strike="noStrike" sz="2600" u="none">
                <a:solidFill>
                  <a:srgbClr val="000000"/>
                </a:solidFill>
                <a:latin typeface="Helvetica Light"/>
              </a:rPr>
              <a:t>Anteil am Endenergiebedarf</a:t>
            </a:r>
          </a:p>
        </c:rich>
      </c:tx>
      <c:layout>
        <c:manualLayout>
          <c:xMode val="edge"/>
          <c:yMode val="edge"/>
          <c:x val="0.0856168"/>
          <c:y val="0"/>
          <c:w val="0.828766"/>
          <c:h val="0.122494"/>
        </c:manualLayout>
      </c:layout>
      <c:overlay val="1"/>
      <c:spPr>
        <a:noFill/>
        <a:effectLst/>
      </c:spPr>
    </c:title>
    <c:autoTitleDeleted val="1"/>
    <c:plotArea>
      <c:layout>
        <c:manualLayout>
          <c:layoutTarget val="inner"/>
          <c:xMode val="edge"/>
          <c:yMode val="edge"/>
          <c:x val="0.0759199"/>
          <c:y val="0.189115"/>
          <c:w val="0.84816"/>
          <c:h val="0.731765"/>
        </c:manualLayout>
      </c:layout>
      <c:pieChart>
        <c:varyColors val="0"/>
        <c:ser>
          <c:idx val="0"/>
          <c:order val="0"/>
          <c:tx>
            <c:strRef>
              <c:f>Sheet1!$A$2</c:f>
              <c:strCache>
                <c:ptCount val="1"/>
                <c:pt idx="0">
                  <c:v>Anteil am Energieverbrauch</c:v>
                </c:pt>
              </c:strCache>
            </c:strRef>
          </c:tx>
          <c:spPr>
            <a:gradFill flip="none" rotWithShape="1">
              <a:gsLst>
                <a:gs pos="0">
                  <a:schemeClr val="accent1">
                    <a:satOff val="-3355"/>
                    <a:lumOff val="26614"/>
                  </a:schemeClr>
                </a:gs>
                <a:gs pos="100000">
                  <a:schemeClr val="accent1"/>
                </a:gs>
              </a:gsLst>
              <a:lin ang="5400000" scaled="0"/>
            </a:gradFill>
            <a:ln w="12700" cap="flat">
              <a:noFill/>
              <a:miter lim="400000"/>
            </a:ln>
            <a:effectLst/>
          </c:spPr>
          <c:explosion val="0"/>
          <c:dPt>
            <c:idx val="0"/>
            <c:explosion val="0"/>
            <c:spPr>
              <a:gradFill flip="none" rotWithShape="1">
                <a:gsLst>
                  <a:gs pos="0">
                    <a:schemeClr val="accent1">
                      <a:satOff val="-3355"/>
                      <a:lumOff val="26614"/>
                    </a:schemeClr>
                  </a:gs>
                  <a:gs pos="100000">
                    <a:schemeClr val="accent1"/>
                  </a:gs>
                </a:gsLst>
                <a:lin ang="5400000" scaled="0"/>
              </a:gradFill>
              <a:ln w="12700" cap="flat">
                <a:noFill/>
                <a:miter lim="400000"/>
              </a:ln>
              <a:effectLst/>
            </c:spPr>
          </c:dPt>
          <c:dPt>
            <c:idx val="1"/>
            <c:explosion val="17"/>
            <c:spPr>
              <a:solidFill>
                <a:schemeClr val="accent5">
                  <a:hueOff val="-444211"/>
                  <a:satOff val="-14915"/>
                  <a:lumOff val="22857"/>
                </a:schemeClr>
              </a:solidFill>
              <a:ln w="12700" cap="flat">
                <a:noFill/>
                <a:miter lim="400000"/>
              </a:ln>
              <a:effectLst/>
            </c:spPr>
          </c:dPt>
          <c:dPt>
            <c:idx val="2"/>
            <c:explosion val="0"/>
            <c:spPr>
              <a:gradFill flip="none" rotWithShape="1">
                <a:gsLst>
                  <a:gs pos="0">
                    <a:schemeClr val="accent3">
                      <a:hueOff val="136526"/>
                      <a:satOff val="23858"/>
                      <a:lumOff val="7773"/>
                    </a:schemeClr>
                  </a:gs>
                  <a:gs pos="100000">
                    <a:schemeClr val="accent3">
                      <a:hueOff val="-192296"/>
                      <a:satOff val="2884"/>
                      <a:lumOff val="-7566"/>
                    </a:schemeClr>
                  </a:gs>
                </a:gsLst>
                <a:lin ang="5400000" scaled="0"/>
              </a:gradFill>
              <a:ln w="12700" cap="flat">
                <a:noFill/>
                <a:miter lim="400000"/>
              </a:ln>
              <a:effectLst/>
            </c:spPr>
          </c:dPt>
          <c:dPt>
            <c:idx val="3"/>
            <c:explosion val="0"/>
            <c:spPr>
              <a:solidFill>
                <a:srgbClr val="A9A9A9"/>
              </a:solidFill>
              <a:ln w="12700" cap="flat">
                <a:noFill/>
                <a:miter lim="400000"/>
              </a:ln>
              <a:effectLst/>
            </c:spPr>
          </c:dPt>
          <c:dLbls>
            <c:dLbl>
              <c:idx val="0"/>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1"/>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2"/>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3"/>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showLeaderLines val="0"/>
            <c:leaderLines>
              <c:spPr>
                <a:noFill/>
                <a:ln w="6350" cap="flat">
                  <a:solidFill>
                    <a:srgbClr val="000000"/>
                  </a:solidFill>
                  <a:prstDash val="solid"/>
                  <a:miter lim="400000"/>
                </a:ln>
                <a:effectLst/>
              </c:spPr>
            </c:leaderLines>
          </c:dLbls>
          <c:cat>
            <c:strRef>
              <c:f>Sheet1!$B$1:$E$1</c:f>
              <c:strCache>
                <c:ptCount val="4"/>
                <c:pt idx="0">
                  <c:v>Verkehr</c:v>
                </c:pt>
                <c:pt idx="1">
                  <c:v>Haushalte</c:v>
                </c:pt>
                <c:pt idx="2">
                  <c:v>Gewerbe</c:v>
                </c:pt>
                <c:pt idx="3">
                  <c:v>Industrie</c:v>
                </c:pt>
              </c:strCache>
            </c:strRef>
          </c:cat>
          <c:val>
            <c:numRef>
              <c:f>Sheet1!$B$2:$E$2</c:f>
              <c:numCache>
                <c:ptCount val="4"/>
                <c:pt idx="0">
                  <c:v>2696.000000</c:v>
                </c:pt>
                <c:pt idx="1">
                  <c:v>2394.000000</c:v>
                </c:pt>
                <c:pt idx="2">
                  <c:v>1480.000000</c:v>
                </c:pt>
                <c:pt idx="3">
                  <c:v>2581.000000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2600" u="none">
                <a:solidFill>
                  <a:srgbClr val="000000"/>
                </a:solidFill>
                <a:latin typeface="Helvetica Light"/>
              </a:defRPr>
            </a:pPr>
            <a:r>
              <a:rPr b="0" i="0" strike="noStrike" sz="2600" u="none">
                <a:solidFill>
                  <a:srgbClr val="000000"/>
                </a:solidFill>
                <a:latin typeface="Helvetica Light"/>
              </a:rPr>
              <a:t>Anteil an der CO2 Emission</a:t>
            </a:r>
          </a:p>
        </c:rich>
      </c:tx>
      <c:layout>
        <c:manualLayout>
          <c:xMode val="edge"/>
          <c:yMode val="edge"/>
          <c:x val="0.0955926"/>
          <c:y val="0"/>
          <c:w val="0.808815"/>
          <c:h val="0.122281"/>
        </c:manualLayout>
      </c:layout>
      <c:overlay val="1"/>
      <c:spPr>
        <a:noFill/>
        <a:effectLst/>
      </c:spPr>
    </c:title>
    <c:autoTitleDeleted val="1"/>
    <c:plotArea>
      <c:layout>
        <c:manualLayout>
          <c:layoutTarget val="inner"/>
          <c:xMode val="edge"/>
          <c:yMode val="edge"/>
          <c:x val="0.005"/>
          <c:y val="0.122281"/>
          <c:w val="0.99"/>
          <c:h val="0.865219"/>
        </c:manualLayout>
      </c:layout>
      <c:pieChart>
        <c:varyColors val="0"/>
        <c:ser>
          <c:idx val="0"/>
          <c:order val="0"/>
          <c:tx>
            <c:strRef>
              <c:f>Sheet1!$A$2</c:f>
              <c:strCache>
                <c:ptCount val="1"/>
                <c:pt idx="0">
                  <c:v>Anteil Mio to.</c:v>
                </c:pt>
              </c:strCache>
            </c:strRef>
          </c:tx>
          <c:spPr>
            <a:solidFill>
              <a:schemeClr val="accent5">
                <a:hueOff val="-444211"/>
                <a:satOff val="-14915"/>
                <a:lumOff val="22857"/>
              </a:schemeClr>
            </a:solidFill>
            <a:ln w="12700" cap="flat">
              <a:noFill/>
              <a:miter lim="400000"/>
            </a:ln>
            <a:effectLst/>
          </c:spPr>
          <c:explosion val="16"/>
          <c:dPt>
            <c:idx val="0"/>
            <c:explosion val="16"/>
            <c:spPr>
              <a:solidFill>
                <a:schemeClr val="accent5">
                  <a:hueOff val="-444211"/>
                  <a:satOff val="-14915"/>
                  <a:lumOff val="22857"/>
                </a:schemeClr>
              </a:solidFill>
              <a:ln w="12700" cap="flat">
                <a:noFill/>
                <a:miter lim="400000"/>
              </a:ln>
              <a:effectLst/>
            </c:spPr>
          </c:dPt>
          <c:dPt>
            <c:idx val="1"/>
            <c:explosion val="0"/>
            <c:spPr>
              <a:solidFill>
                <a:srgbClr val="EACC26"/>
              </a:solidFill>
              <a:ln w="12700" cap="flat">
                <a:noFill/>
                <a:miter lim="400000"/>
              </a:ln>
              <a:effectLst/>
            </c:spPr>
          </c:dPt>
          <c:dPt>
            <c:idx val="2"/>
            <c:explosion val="0"/>
            <c:spPr>
              <a:solidFill>
                <a:srgbClr val="A9A9A9"/>
              </a:solidFill>
              <a:ln w="12700" cap="flat">
                <a:noFill/>
                <a:miter lim="400000"/>
              </a:ln>
              <a:effectLst/>
            </c:spPr>
          </c:dPt>
          <c:dPt>
            <c:idx val="3"/>
            <c:explosion val="0"/>
            <c:spPr>
              <a:solidFill>
                <a:srgbClr val="1A78D1"/>
              </a:solidFill>
              <a:ln w="12700" cap="flat">
                <a:noFill/>
                <a:miter lim="400000"/>
              </a:ln>
              <a:effectLst/>
            </c:spPr>
          </c:dPt>
          <c:dLbls>
            <c:dLbl>
              <c:idx val="0"/>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dLblPos val="ctr"/>
              <c:showLegendKey val="0"/>
              <c:showVal val="0"/>
              <c:showCatName val="1"/>
              <c:showSerName val="0"/>
              <c:showPercent val="1"/>
              <c:showBubbleSize val="0"/>
            </c:dLbl>
            <c:dLbl>
              <c:idx val="1"/>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dLblPos val="ctr"/>
              <c:showLegendKey val="0"/>
              <c:showVal val="0"/>
              <c:showCatName val="1"/>
              <c:showSerName val="0"/>
              <c:showPercent val="1"/>
              <c:showBubbleSize val="0"/>
            </c:dLbl>
            <c:dLbl>
              <c:idx val="2"/>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dLblPos val="ctr"/>
              <c:showLegendKey val="0"/>
              <c:showVal val="0"/>
              <c:showCatName val="1"/>
              <c:showSerName val="0"/>
              <c:showPercent val="1"/>
              <c:showBubbleSize val="0"/>
            </c:dLbl>
            <c:dLbl>
              <c:idx val="3"/>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dLblPos val="ctr"/>
              <c:showLegendKey val="0"/>
              <c:showVal val="0"/>
              <c:showCatName val="1"/>
              <c:showSerName val="0"/>
              <c:showPercent val="1"/>
              <c:showBubbleSize val="0"/>
            </c:dLbl>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dLblPos val="ctr"/>
            <c:showLegendKey val="0"/>
            <c:showVal val="0"/>
            <c:showCatName val="1"/>
            <c:showSerName val="0"/>
            <c:showPercent val="1"/>
            <c:showBubbleSize val="0"/>
            <c:showLeaderLines val="1"/>
            <c:leaderLines>
              <c:spPr>
                <a:noFill/>
                <a:ln w="6350" cap="flat">
                  <a:solidFill>
                    <a:srgbClr val="000000"/>
                  </a:solidFill>
                  <a:prstDash val="solid"/>
                  <a:miter lim="400000"/>
                </a:ln>
                <a:effectLst/>
              </c:spPr>
            </c:leaderLines>
          </c:dLbls>
          <c:cat>
            <c:strRef>
              <c:f>Sheet1!$B$1:$E$1</c:f>
              <c:strCache>
                <c:ptCount val="4"/>
                <c:pt idx="0">
                  <c:v>Haushalte</c:v>
                </c:pt>
                <c:pt idx="1">
                  <c:v>Gewerbe</c:v>
                </c:pt>
                <c:pt idx="2">
                  <c:v>Industrie</c:v>
                </c:pt>
                <c:pt idx="3">
                  <c:v>Verkehr</c:v>
                </c:pt>
              </c:strCache>
            </c:strRef>
          </c:cat>
          <c:val>
            <c:numRef>
              <c:f>Sheet1!$B$2:$E$2</c:f>
              <c:numCache>
                <c:ptCount val="4"/>
                <c:pt idx="0">
                  <c:v>190.200000</c:v>
                </c:pt>
                <c:pt idx="1">
                  <c:v>48.000000</c:v>
                </c:pt>
                <c:pt idx="2">
                  <c:v>152.500000</c:v>
                </c:pt>
                <c:pt idx="3">
                  <c:v>225.300000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8"/>
      <c:hPercent val="345"/>
      <c:rotY val="18"/>
      <c:depthPercent val="31"/>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89339"/>
          <c:y val="0.005"/>
          <c:w val="0.805661"/>
          <c:h val="0.800953"/>
        </c:manualLayout>
      </c:layout>
      <c:bar3DChart>
        <c:barDir val="col"/>
        <c:grouping val="stacked"/>
        <c:varyColors val="0"/>
        <c:ser>
          <c:idx val="0"/>
          <c:order val="0"/>
          <c:tx>
            <c:strRef>
              <c:f>Sheet1!$B$1</c:f>
              <c:strCache>
                <c:ptCount val="1"/>
                <c:pt idx="0">
                  <c:v>Kohle</c:v>
                </c:pt>
              </c:strCache>
            </c:strRef>
          </c:tx>
          <c:spPr>
            <a:solidFill>
              <a:srgbClr val="6D7472"/>
            </a:solidFill>
            <a:ln w="12700" cap="flat">
              <a:noFill/>
              <a:miter lim="400000"/>
            </a:ln>
            <a:effectLst>
              <a:outerShdw sx="100000" sy="100000" kx="0" ky="0" algn="tl" rotWithShape="1" blurRad="127000" dist="0" dir="7800000">
                <a:srgbClr val="000000">
                  <a:alpha val="50000"/>
                </a:srgbClr>
              </a:outerShdw>
            </a:effectLst>
            <a:sp3d prstMaterial="matte"/>
          </c:spPr>
          <c:invertIfNegative val="0"/>
          <c:dLbls>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showLegendKey val="0"/>
            <c:showVal val="1"/>
            <c:showCatName val="0"/>
            <c:showSerName val="0"/>
            <c:showPercent val="0"/>
            <c:showBubbleSize val="0"/>
            <c:showLeaderLines val="0"/>
          </c:dLbls>
          <c:cat>
            <c:strRef>
              <c:f>Sheet1!$A$2:$A$2</c:f>
              <c:strCache>
                <c:ptCount val="1"/>
                <c:pt idx="0">
                  <c:v/>
                </c:pt>
              </c:strCache>
            </c:strRef>
          </c:cat>
          <c:val>
            <c:numRef>
              <c:f>Sheet1!$B$2:$B$2</c:f>
              <c:numCache>
                <c:ptCount val="1"/>
                <c:pt idx="0">
                  <c:v>22.200000</c:v>
                </c:pt>
              </c:numCache>
            </c:numRef>
          </c:val>
          <c:shape val="box"/>
        </c:ser>
        <c:ser>
          <c:idx val="1"/>
          <c:order val="1"/>
          <c:tx>
            <c:strRef>
              <c:f>Sheet1!$C$1</c:f>
              <c:strCache>
                <c:ptCount val="1"/>
                <c:pt idx="0">
                  <c:v>Mineralöle</c:v>
                </c:pt>
              </c:strCache>
            </c:strRef>
          </c:tx>
          <c:spPr>
            <a:solidFill>
              <a:schemeClr val="accent1"/>
            </a:solidFill>
            <a:ln w="12700" cap="flat">
              <a:noFill/>
              <a:miter lim="400000"/>
            </a:ln>
            <a:effectLst>
              <a:outerShdw sx="100000" sy="100000" kx="0" ky="0" algn="tl" rotWithShape="1" blurRad="127000" dist="0" dir="7800000">
                <a:srgbClr val="000000">
                  <a:alpha val="50000"/>
                </a:srgbClr>
              </a:outerShdw>
            </a:effectLst>
            <a:sp3d prstMaterial="matte"/>
          </c:spPr>
          <c:invertIfNegative val="0"/>
          <c:dLbls>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showLegendKey val="0"/>
            <c:showVal val="1"/>
            <c:showCatName val="0"/>
            <c:showSerName val="0"/>
            <c:showPercent val="0"/>
            <c:showBubbleSize val="0"/>
            <c:showLeaderLines val="0"/>
          </c:dLbls>
          <c:cat>
            <c:strRef>
              <c:f>Sheet1!$A$2:$A$2</c:f>
              <c:strCache>
                <c:ptCount val="1"/>
                <c:pt idx="0">
                  <c:v/>
                </c:pt>
              </c:strCache>
            </c:strRef>
          </c:cat>
          <c:val>
            <c:numRef>
              <c:f>Sheet1!$C$2:$C$2</c:f>
              <c:numCache>
                <c:ptCount val="1"/>
                <c:pt idx="0">
                  <c:v>34.600000</c:v>
                </c:pt>
              </c:numCache>
            </c:numRef>
          </c:val>
          <c:shape val="box"/>
        </c:ser>
        <c:ser>
          <c:idx val="2"/>
          <c:order val="2"/>
          <c:tx>
            <c:strRef>
              <c:f>Sheet1!$D$1</c:f>
              <c:strCache>
                <c:ptCount val="1"/>
                <c:pt idx="0">
                  <c:v>Gase</c:v>
                </c:pt>
              </c:strCache>
            </c:strRef>
          </c:tx>
          <c:spPr>
            <a:solidFill>
              <a:srgbClr val="A5A5A5"/>
            </a:solidFill>
            <a:ln w="12700" cap="flat">
              <a:noFill/>
              <a:miter lim="400000"/>
            </a:ln>
            <a:effectLst>
              <a:outerShdw sx="100000" sy="100000" kx="0" ky="0" algn="tl" rotWithShape="1" blurRad="127000" dist="0" dir="7800000">
                <a:srgbClr val="000000">
                  <a:alpha val="50000"/>
                </a:srgbClr>
              </a:outerShdw>
            </a:effectLst>
            <a:sp3d prstMaterial="matte"/>
          </c:spPr>
          <c:invertIfNegative val="0"/>
          <c:dLbls>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showLegendKey val="0"/>
            <c:showVal val="1"/>
            <c:showCatName val="0"/>
            <c:showSerName val="0"/>
            <c:showPercent val="0"/>
            <c:showBubbleSize val="0"/>
            <c:showLeaderLines val="0"/>
          </c:dLbls>
          <c:cat>
            <c:strRef>
              <c:f>Sheet1!$A$2:$A$2</c:f>
              <c:strCache>
                <c:ptCount val="1"/>
                <c:pt idx="0">
                  <c:v/>
                </c:pt>
              </c:strCache>
            </c:strRef>
          </c:cat>
          <c:val>
            <c:numRef>
              <c:f>Sheet1!$D$2:$D$2</c:f>
              <c:numCache>
                <c:ptCount val="1"/>
                <c:pt idx="0">
                  <c:v>23.700000</c:v>
                </c:pt>
              </c:numCache>
            </c:numRef>
          </c:val>
          <c:shape val="box"/>
        </c:ser>
        <c:ser>
          <c:idx val="3"/>
          <c:order val="3"/>
          <c:tx>
            <c:strRef>
              <c:f>Sheet1!$E$1</c:f>
              <c:strCache>
                <c:ptCount val="1"/>
                <c:pt idx="0">
                  <c:v>Kernenergie</c:v>
                </c:pt>
              </c:strCache>
            </c:strRef>
          </c:tx>
          <c:spPr>
            <a:solidFill>
              <a:schemeClr val="accent5"/>
            </a:solidFill>
            <a:ln w="12700" cap="flat">
              <a:noFill/>
              <a:miter lim="400000"/>
            </a:ln>
            <a:effectLst>
              <a:outerShdw sx="100000" sy="100000" kx="0" ky="0" algn="tl" rotWithShape="1" blurRad="127000" dist="0" dir="7800000">
                <a:srgbClr val="000000">
                  <a:alpha val="50000"/>
                </a:srgbClr>
              </a:outerShdw>
            </a:effectLst>
            <a:sp3d prstMaterial="matte"/>
          </c:spPr>
          <c:invertIfNegative val="0"/>
          <c:dLbls>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showLegendKey val="0"/>
            <c:showVal val="1"/>
            <c:showCatName val="0"/>
            <c:showSerName val="0"/>
            <c:showPercent val="0"/>
            <c:showBubbleSize val="0"/>
            <c:showLeaderLines val="0"/>
          </c:dLbls>
          <c:cat>
            <c:strRef>
              <c:f>Sheet1!$A$2:$A$2</c:f>
              <c:strCache>
                <c:ptCount val="1"/>
                <c:pt idx="0">
                  <c:v/>
                </c:pt>
              </c:strCache>
            </c:strRef>
          </c:cat>
          <c:val>
            <c:numRef>
              <c:f>Sheet1!$E$2:$E$2</c:f>
              <c:numCache>
                <c:ptCount val="1"/>
                <c:pt idx="0">
                  <c:v>6.100000</c:v>
                </c:pt>
              </c:numCache>
            </c:numRef>
          </c:val>
          <c:shape val="box"/>
        </c:ser>
        <c:ser>
          <c:idx val="4"/>
          <c:order val="4"/>
          <c:tx>
            <c:strRef>
              <c:f>Sheet1!$F$1</c:f>
              <c:strCache>
                <c:ptCount val="1"/>
                <c:pt idx="0">
                  <c:v>Erneuerbare</c:v>
                </c:pt>
              </c:strCache>
            </c:strRef>
          </c:tx>
          <c:spPr>
            <a:solidFill>
              <a:schemeClr val="accent2"/>
            </a:solidFill>
            <a:ln w="12700" cap="flat">
              <a:noFill/>
              <a:miter lim="400000"/>
            </a:ln>
            <a:effectLst>
              <a:outerShdw sx="100000" sy="100000" kx="0" ky="0" algn="tl" rotWithShape="1" blurRad="127000" dist="0" dir="7800000">
                <a:srgbClr val="000000">
                  <a:alpha val="50000"/>
                </a:srgbClr>
              </a:outerShdw>
            </a:effectLst>
            <a:sp3d prstMaterial="matte"/>
          </c:spPr>
          <c:invertIfNegative val="0"/>
          <c:dLbls>
            <c:numFmt formatCode="#,##0" sourceLinked="0"/>
            <c:txPr>
              <a:bodyPr/>
              <a:lstStyle/>
              <a:p>
                <a:pPr>
                  <a:defRPr b="0" i="0" strike="noStrike" sz="2600" u="none">
                    <a:solidFill>
                      <a:srgbClr val="FFFFFF"/>
                    </a:solidFill>
                    <a:effectLst>
                      <a:outerShdw sx="100000" sy="100000" kx="0" ky="0" algn="tl" rotWithShape="1" blurRad="127000" dist="45484" dir="5400000">
                        <a:srgbClr val="000000">
                          <a:alpha val="60000"/>
                        </a:srgbClr>
                      </a:outerShdw>
                    </a:effectLst>
                    <a:latin typeface="Helvetica Light"/>
                  </a:defRPr>
                </a:pPr>
              </a:p>
            </c:txPr>
            <c:showLegendKey val="0"/>
            <c:showVal val="1"/>
            <c:showCatName val="0"/>
            <c:showSerName val="0"/>
            <c:showPercent val="0"/>
            <c:showBubbleSize val="0"/>
            <c:showLeaderLines val="0"/>
          </c:dLbls>
          <c:cat>
            <c:strRef>
              <c:f>Sheet1!$A$2:$A$2</c:f>
              <c:strCache>
                <c:ptCount val="1"/>
                <c:pt idx="0">
                  <c:v/>
                </c:pt>
              </c:strCache>
            </c:strRef>
          </c:cat>
          <c:val>
            <c:numRef>
              <c:f>Sheet1!$F$2:$F$2</c:f>
              <c:numCache>
                <c:ptCount val="1"/>
                <c:pt idx="0">
                  <c:v>13.100000</c:v>
                </c:pt>
              </c:numCache>
            </c:numRef>
          </c:val>
          <c:shape val="box"/>
        </c:ser>
        <c:gapWidth val="40"/>
        <c:gapDepth val="150"/>
        <c:shape val="box"/>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b="0" i="0" strike="noStrike" sz="2000" u="none">
                <a:solidFill>
                  <a:srgbClr val="000000"/>
                </a:solidFill>
                <a:latin typeface="Helvetica Light"/>
              </a:defRPr>
            </a:pPr>
          </a:p>
        </c:txPr>
        <c:crossAx val="2094734553"/>
        <c:crosses val="autoZero"/>
        <c:auto val="1"/>
        <c:lblAlgn val="ctr"/>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high"/>
        <c:spPr>
          <a:ln w="12700" cap="flat">
            <a:noFill/>
            <a:prstDash val="solid"/>
            <a:miter lim="400000"/>
          </a:ln>
        </c:spPr>
        <c:txPr>
          <a:bodyPr rot="0"/>
          <a:lstStyle/>
          <a:p>
            <a:pPr>
              <a:defRPr b="0" i="0" strike="noStrike" sz="2000" u="none">
                <a:solidFill>
                  <a:srgbClr val="000000"/>
                </a:solidFill>
                <a:latin typeface="Helvetica Light"/>
              </a:defRPr>
            </a:pPr>
          </a:p>
        </c:txPr>
        <c:crossAx val="2094734552"/>
        <c:crosses val="autoZero"/>
        <c:crossBetween val="between"/>
        <c:majorUnit val="25"/>
        <c:minorUnit val="12.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legend>
      <c:legendPos val="r"/>
      <c:layout>
        <c:manualLayout>
          <c:xMode val="edge"/>
          <c:yMode val="edge"/>
          <c:x val="0"/>
          <c:y val="0.777016"/>
          <c:w val="0.999244"/>
          <c:h val="0.222984"/>
        </c:manualLayout>
      </c:layout>
      <c:overlay val="1"/>
      <c:spPr>
        <a:noFill/>
        <a:ln w="12700" cap="flat">
          <a:noFill/>
          <a:miter lim="400000"/>
        </a:ln>
        <a:effectLst/>
      </c:spPr>
      <c:txPr>
        <a:bodyPr rot="0"/>
        <a:lstStyle/>
        <a:p>
          <a:pPr>
            <a:defRPr b="0" i="0" strike="noStrike" sz="2200" u="none">
              <a:solidFill>
                <a:srgbClr val="000000"/>
              </a:solidFill>
              <a:latin typeface="Helvetica Light"/>
            </a:defRPr>
          </a:pPr>
        </a:p>
      </c:txPr>
    </c:legend>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450661"/>
          <c:y val="0.0450661"/>
          <c:w val="0.909868"/>
          <c:h val="0.897368"/>
        </c:manualLayout>
      </c:layout>
      <c:pieChart>
        <c:varyColors val="0"/>
        <c:ser>
          <c:idx val="0"/>
          <c:order val="0"/>
          <c:tx>
            <c:strRef>
              <c:f>Sheet1!$A$2</c:f>
              <c:strCache>
                <c:ptCount val="1"/>
                <c:pt idx="0">
                  <c:v>Anzahl</c:v>
                </c:pt>
              </c:strCache>
            </c:strRef>
          </c:tx>
          <c:spPr>
            <a:gradFill flip="none" rotWithShape="1">
              <a:gsLst>
                <a:gs pos="0">
                  <a:schemeClr val="accent1">
                    <a:satOff val="-3355"/>
                    <a:lumOff val="26614"/>
                  </a:schemeClr>
                </a:gs>
                <a:gs pos="100000">
                  <a:schemeClr val="accent1"/>
                </a:gs>
              </a:gsLst>
              <a:lin ang="5400000" scaled="0"/>
            </a:gradFill>
            <a:ln w="12700" cap="flat">
              <a:noFill/>
              <a:miter lim="400000"/>
            </a:ln>
            <a:effectLst/>
          </c:spPr>
          <c:explosion val="0"/>
          <c:dPt>
            <c:idx val="0"/>
            <c:explosion val="0"/>
            <c:spPr>
              <a:gradFill flip="none" rotWithShape="1">
                <a:gsLst>
                  <a:gs pos="0">
                    <a:schemeClr val="accent1">
                      <a:satOff val="-3355"/>
                      <a:lumOff val="26614"/>
                    </a:schemeClr>
                  </a:gs>
                  <a:gs pos="100000">
                    <a:schemeClr val="accent1"/>
                  </a:gs>
                </a:gsLst>
                <a:lin ang="5400000" scaled="0"/>
              </a:gradFill>
              <a:ln w="12700" cap="flat">
                <a:noFill/>
                <a:miter lim="400000"/>
              </a:ln>
              <a:effectLst/>
            </c:spPr>
          </c:dPt>
          <c:dPt>
            <c:idx val="1"/>
            <c:explosion val="9"/>
            <c:spPr>
              <a:gradFill flip="none" rotWithShape="1">
                <a:gsLst>
                  <a:gs pos="0">
                    <a:schemeClr val="accent2">
                      <a:hueOff val="-2473792"/>
                      <a:satOff val="-50209"/>
                      <a:lumOff val="23543"/>
                    </a:schemeClr>
                  </a:gs>
                  <a:gs pos="100000">
                    <a:schemeClr val="accent2"/>
                  </a:gs>
                </a:gsLst>
                <a:lin ang="5400000" scaled="0"/>
              </a:gradFill>
              <a:ln w="12700" cap="flat">
                <a:noFill/>
                <a:miter lim="400000"/>
              </a:ln>
              <a:effectLst/>
            </c:spPr>
          </c:dPt>
          <c:dLbls>
            <c:dLbl>
              <c:idx val="0"/>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1"/>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showLeaderLines val="1"/>
            <c:leaderLines>
              <c:spPr>
                <a:noFill/>
                <a:ln w="6350" cap="flat">
                  <a:solidFill>
                    <a:srgbClr val="000000"/>
                  </a:solidFill>
                  <a:prstDash val="solid"/>
                  <a:miter lim="400000"/>
                </a:ln>
                <a:effectLst/>
              </c:spPr>
            </c:leaderLines>
          </c:dLbls>
          <c:cat>
            <c:strRef>
              <c:f>Sheet1!$B$1:$C$1</c:f>
              <c:strCache>
                <c:ptCount val="2"/>
                <c:pt idx="0">
                  <c:v>MFH</c:v>
                </c:pt>
                <c:pt idx="1">
                  <c:v>EFH/ZFH</c:v>
                </c:pt>
              </c:strCache>
            </c:strRef>
          </c:cat>
          <c:val>
            <c:numRef>
              <c:f>Sheet1!$B$2:$C$2</c:f>
              <c:numCache>
                <c:ptCount val="2"/>
                <c:pt idx="0">
                  <c:v>3.200000</c:v>
                </c:pt>
                <c:pt idx="1">
                  <c:v>15.600000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644827"/>
          <c:y val="0.0644827"/>
          <c:w val="0.871035"/>
          <c:h val="0.858535"/>
        </c:manualLayout>
      </c:layout>
      <c:pieChart>
        <c:varyColors val="0"/>
        <c:ser>
          <c:idx val="0"/>
          <c:order val="0"/>
          <c:tx>
            <c:strRef>
              <c:f>Sheet1!$A$2</c:f>
              <c:strCache>
                <c:ptCount val="1"/>
                <c:pt idx="0">
                  <c:v>Anzahl</c:v>
                </c:pt>
              </c:strCache>
            </c:strRef>
          </c:tx>
          <c:spPr>
            <a:gradFill flip="none" rotWithShape="1">
              <a:gsLst>
                <a:gs pos="0">
                  <a:schemeClr val="accent1">
                    <a:satOff val="-3355"/>
                    <a:lumOff val="26614"/>
                  </a:schemeClr>
                </a:gs>
                <a:gs pos="100000">
                  <a:schemeClr val="accent1"/>
                </a:gs>
              </a:gsLst>
              <a:lin ang="5400000" scaled="0"/>
            </a:gradFill>
            <a:ln w="12700" cap="flat">
              <a:noFill/>
              <a:miter lim="400000"/>
            </a:ln>
            <a:effectLst/>
          </c:spPr>
          <c:explosion val="0"/>
          <c:dPt>
            <c:idx val="0"/>
            <c:explosion val="0"/>
            <c:spPr>
              <a:gradFill flip="none" rotWithShape="1">
                <a:gsLst>
                  <a:gs pos="0">
                    <a:schemeClr val="accent1">
                      <a:satOff val="-3355"/>
                      <a:lumOff val="26614"/>
                    </a:schemeClr>
                  </a:gs>
                  <a:gs pos="100000">
                    <a:schemeClr val="accent1"/>
                  </a:gs>
                </a:gsLst>
                <a:lin ang="5400000" scaled="0"/>
              </a:gradFill>
              <a:ln w="12700" cap="flat">
                <a:noFill/>
                <a:miter lim="400000"/>
              </a:ln>
              <a:effectLst/>
            </c:spPr>
          </c:dPt>
          <c:dPt>
            <c:idx val="1"/>
            <c:explosion val="9"/>
            <c:spPr>
              <a:gradFill flip="none" rotWithShape="1">
                <a:gsLst>
                  <a:gs pos="0">
                    <a:schemeClr val="accent2">
                      <a:hueOff val="-2473792"/>
                      <a:satOff val="-50209"/>
                      <a:lumOff val="23543"/>
                    </a:schemeClr>
                  </a:gs>
                  <a:gs pos="100000">
                    <a:schemeClr val="accent2"/>
                  </a:gs>
                </a:gsLst>
                <a:lin ang="5400000" scaled="0"/>
              </a:gradFill>
              <a:ln w="12700" cap="flat">
                <a:noFill/>
                <a:miter lim="400000"/>
              </a:ln>
              <a:effectLst/>
            </c:spPr>
          </c:dPt>
          <c:dLbls>
            <c:dLbl>
              <c:idx val="0"/>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1"/>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showLeaderLines val="1"/>
            <c:leaderLines>
              <c:spPr>
                <a:noFill/>
                <a:ln w="6350" cap="flat">
                  <a:solidFill>
                    <a:srgbClr val="000000"/>
                  </a:solidFill>
                  <a:prstDash val="solid"/>
                  <a:miter lim="400000"/>
                </a:ln>
                <a:effectLst/>
              </c:spPr>
            </c:leaderLines>
          </c:dLbls>
          <c:cat>
            <c:strRef>
              <c:f>Sheet1!$B$1:$C$1</c:f>
              <c:strCache>
                <c:ptCount val="2"/>
                <c:pt idx="0">
                  <c:v>MFH</c:v>
                </c:pt>
                <c:pt idx="1">
                  <c:v>EFH/ZFH</c:v>
                </c:pt>
              </c:strCache>
            </c:strRef>
          </c:cat>
          <c:val>
            <c:numRef>
              <c:f>Sheet1!$B$2:$C$2</c:f>
              <c:numCache>
                <c:ptCount val="2"/>
                <c:pt idx="0">
                  <c:v>21.500000</c:v>
                </c:pt>
                <c:pt idx="1">
                  <c:v>18.800000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551649"/>
          <c:y val="0.0551649"/>
          <c:w val="0.88967"/>
          <c:h val="0.87717"/>
        </c:manualLayout>
      </c:layout>
      <c:pieChart>
        <c:varyColors val="0"/>
        <c:ser>
          <c:idx val="0"/>
          <c:order val="0"/>
          <c:tx>
            <c:strRef>
              <c:f>Sheet1!$A$2</c:f>
              <c:strCache>
                <c:ptCount val="1"/>
                <c:pt idx="0">
                  <c:v>Mrd. m2 Wohnfläche</c:v>
                </c:pt>
              </c:strCache>
            </c:strRef>
          </c:tx>
          <c:spPr>
            <a:gradFill flip="none" rotWithShape="1">
              <a:gsLst>
                <a:gs pos="0">
                  <a:schemeClr val="accent1">
                    <a:satOff val="-3355"/>
                    <a:lumOff val="26614"/>
                  </a:schemeClr>
                </a:gs>
                <a:gs pos="100000">
                  <a:schemeClr val="accent1"/>
                </a:gs>
              </a:gsLst>
              <a:lin ang="5400000" scaled="0"/>
            </a:gradFill>
            <a:ln w="12700" cap="flat">
              <a:noFill/>
              <a:miter lim="400000"/>
            </a:ln>
            <a:effectLst/>
          </c:spPr>
          <c:explosion val="0"/>
          <c:dPt>
            <c:idx val="0"/>
            <c:explosion val="0"/>
            <c:spPr>
              <a:gradFill flip="none" rotWithShape="1">
                <a:gsLst>
                  <a:gs pos="0">
                    <a:schemeClr val="accent1">
                      <a:satOff val="-3355"/>
                      <a:lumOff val="26614"/>
                    </a:schemeClr>
                  </a:gs>
                  <a:gs pos="100000">
                    <a:schemeClr val="accent1"/>
                  </a:gs>
                </a:gsLst>
                <a:lin ang="5400000" scaled="0"/>
              </a:gradFill>
              <a:ln w="12700" cap="flat">
                <a:noFill/>
                <a:miter lim="400000"/>
              </a:ln>
              <a:effectLst/>
            </c:spPr>
          </c:dPt>
          <c:dPt>
            <c:idx val="1"/>
            <c:explosion val="9"/>
            <c:spPr>
              <a:gradFill flip="none" rotWithShape="1">
                <a:gsLst>
                  <a:gs pos="0">
                    <a:schemeClr val="accent2">
                      <a:hueOff val="-2473792"/>
                      <a:satOff val="-50209"/>
                      <a:lumOff val="23543"/>
                    </a:schemeClr>
                  </a:gs>
                  <a:gs pos="100000">
                    <a:schemeClr val="accent2"/>
                  </a:gs>
                </a:gsLst>
                <a:lin ang="5400000" scaled="0"/>
              </a:gradFill>
              <a:ln w="12700" cap="flat">
                <a:noFill/>
                <a:miter lim="400000"/>
              </a:ln>
              <a:effectLst/>
            </c:spPr>
          </c:dPt>
          <c:dLbls>
            <c:dLbl>
              <c:idx val="0"/>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1"/>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showLeaderLines val="1"/>
            <c:leaderLines>
              <c:spPr>
                <a:noFill/>
                <a:ln w="6350" cap="flat">
                  <a:solidFill>
                    <a:srgbClr val="000000"/>
                  </a:solidFill>
                  <a:prstDash val="solid"/>
                  <a:miter lim="400000"/>
                </a:ln>
                <a:effectLst/>
              </c:spPr>
            </c:leaderLines>
          </c:dLbls>
          <c:cat>
            <c:strRef>
              <c:f>Sheet1!$B$1:$C$1</c:f>
              <c:strCache>
                <c:ptCount val="2"/>
                <c:pt idx="0">
                  <c:v>MFH</c:v>
                </c:pt>
                <c:pt idx="1">
                  <c:v>EFH/ZFH</c:v>
                </c:pt>
              </c:strCache>
            </c:strRef>
          </c:cat>
          <c:val>
            <c:numRef>
              <c:f>Sheet1!$B$2:$C$2</c:f>
              <c:numCache>
                <c:ptCount val="2"/>
                <c:pt idx="0">
                  <c:v>1.500000</c:v>
                </c:pt>
                <c:pt idx="1">
                  <c:v>2.200000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2600" u="none">
                <a:solidFill>
                  <a:srgbClr val="000000"/>
                </a:solidFill>
                <a:latin typeface="Helvetica Light"/>
              </a:defRPr>
            </a:pPr>
            <a:r>
              <a:rPr b="0" i="0" strike="noStrike" sz="2600" u="none">
                <a:solidFill>
                  <a:srgbClr val="000000"/>
                </a:solidFill>
                <a:latin typeface="Helvetica Light"/>
              </a:rPr>
              <a:t>Energieanteile in Wohngebäuden</a:t>
            </a:r>
          </a:p>
        </c:rich>
      </c:tx>
      <c:layout>
        <c:manualLayout>
          <c:xMode val="edge"/>
          <c:yMode val="edge"/>
          <c:x val="0.0503918"/>
          <c:y val="0"/>
          <c:w val="0.899216"/>
          <c:h val="0.175842"/>
        </c:manualLayout>
      </c:layout>
      <c:overlay val="1"/>
      <c:spPr>
        <a:noFill/>
        <a:effectLst/>
      </c:spPr>
    </c:title>
    <c:autoTitleDeleted val="1"/>
    <c:plotArea>
      <c:layout>
        <c:manualLayout>
          <c:layoutTarget val="inner"/>
          <c:xMode val="edge"/>
          <c:yMode val="edge"/>
          <c:x val="0.064082"/>
          <c:y val="0.175842"/>
          <c:w val="0.871836"/>
          <c:h val="0.755228"/>
        </c:manualLayout>
      </c:layout>
      <c:pieChart>
        <c:varyColors val="0"/>
        <c:ser>
          <c:idx val="0"/>
          <c:order val="0"/>
          <c:tx>
            <c:strRef>
              <c:f>Sheet1!$A$2</c:f>
              <c:strCache>
                <c:ptCount val="1"/>
                <c:pt idx="0">
                  <c:v>Energieanteile in TWh</c:v>
                </c:pt>
              </c:strCache>
            </c:strRef>
          </c:tx>
          <c:spPr>
            <a:solidFill>
              <a:srgbClr val="FF9300"/>
            </a:solidFill>
            <a:ln w="12700" cap="flat">
              <a:noFill/>
              <a:miter lim="400000"/>
            </a:ln>
            <a:effectLst/>
          </c:spPr>
          <c:explosion val="0"/>
          <c:dPt>
            <c:idx val="0"/>
            <c:explosion val="0"/>
            <c:spPr>
              <a:solidFill>
                <a:srgbClr val="FF9300"/>
              </a:solidFill>
              <a:ln w="12700" cap="flat">
                <a:noFill/>
                <a:miter lim="400000"/>
              </a:ln>
              <a:effectLst/>
            </c:spPr>
          </c:dPt>
          <c:dPt>
            <c:idx val="1"/>
            <c:explosion val="0"/>
            <c:spPr>
              <a:solidFill>
                <a:srgbClr val="FF2600"/>
              </a:solidFill>
              <a:ln w="12700" cap="flat">
                <a:noFill/>
                <a:miter lim="400000"/>
              </a:ln>
              <a:effectLst/>
            </c:spPr>
          </c:dPt>
          <c:dPt>
            <c:idx val="2"/>
            <c:explosion val="0"/>
            <c:spPr>
              <a:solidFill>
                <a:srgbClr val="FFFB00"/>
              </a:solidFill>
              <a:ln w="12700" cap="flat">
                <a:noFill/>
                <a:miter lim="400000"/>
              </a:ln>
              <a:effectLst/>
            </c:spPr>
          </c:dPt>
          <c:dPt>
            <c:idx val="3"/>
            <c:explosion val="0"/>
            <c:spPr>
              <a:solidFill>
                <a:srgbClr val="0433FF"/>
              </a:solidFill>
              <a:ln w="12700" cap="flat">
                <a:noFill/>
                <a:miter lim="400000"/>
              </a:ln>
              <a:effectLst/>
            </c:spPr>
          </c:dPt>
          <c:dLbls>
            <c:dLbl>
              <c:idx val="0"/>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1"/>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2"/>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dLbl>
              <c:idx val="3"/>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dLbl>
            <c:numFmt formatCode="#,##0%" sourceLinked="0"/>
            <c:txPr>
              <a:bodyPr/>
              <a:lstStyle/>
              <a:p>
                <a:pPr>
                  <a:defRPr b="0" i="0" strike="noStrike" sz="2600" u="none">
                    <a:solidFill>
                      <a:srgbClr val="FFFFFF"/>
                    </a:solidFill>
                    <a:effectLst>
                      <a:outerShdw sx="100000" sy="100000" kx="0" ky="0" algn="tl" rotWithShape="1" blurRad="127000" dist="50800" dir="5400000">
                        <a:srgbClr val="000000">
                          <a:alpha val="60000"/>
                        </a:srgbClr>
                      </a:outerShdw>
                    </a:effectLst>
                    <a:latin typeface="Helvetica Light"/>
                  </a:defRPr>
                </a:pPr>
              </a:p>
            </c:txPr>
            <c:dLblPos val="ctr"/>
            <c:showLegendKey val="0"/>
            <c:showVal val="0"/>
            <c:showCatName val="1"/>
            <c:showSerName val="0"/>
            <c:showPercent val="1"/>
            <c:showBubbleSize val="0"/>
            <c:showLeaderLines val="1"/>
            <c:leaderLines>
              <c:spPr>
                <a:noFill/>
                <a:ln w="6350" cap="flat">
                  <a:solidFill>
                    <a:srgbClr val="000000"/>
                  </a:solidFill>
                  <a:prstDash val="solid"/>
                  <a:miter lim="400000"/>
                </a:ln>
                <a:effectLst/>
              </c:spPr>
            </c:leaderLines>
          </c:dLbls>
          <c:cat>
            <c:strRef>
              <c:f>Sheet1!$B$1:$E$1</c:f>
              <c:strCache>
                <c:ptCount val="4"/>
                <c:pt idx="0">
                  <c:v>Raumwärme</c:v>
                </c:pt>
                <c:pt idx="1">
                  <c:v>Warmwasser</c:v>
                </c:pt>
                <c:pt idx="2">
                  <c:v>Beleuchtung</c:v>
                </c:pt>
                <c:pt idx="3">
                  <c:v>Klima</c:v>
                </c:pt>
              </c:strCache>
            </c:strRef>
          </c:cat>
          <c:val>
            <c:numRef>
              <c:f>Sheet1!$B$2:$E$2</c:f>
              <c:numCache>
                <c:ptCount val="4"/>
                <c:pt idx="0">
                  <c:v>462.000000</c:v>
                </c:pt>
                <c:pt idx="1">
                  <c:v>96.000000</c:v>
                </c:pt>
                <c:pt idx="2">
                  <c:v>10.000000</c:v>
                </c:pt>
                <c:pt idx="3">
                  <c:v>1.000000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2600" u="none">
                <a:solidFill>
                  <a:srgbClr val="000000"/>
                </a:solidFill>
                <a:latin typeface="Helvetica Light"/>
              </a:defRPr>
            </a:pPr>
            <a:r>
              <a:rPr b="0" i="0" strike="noStrike" sz="2600" u="none">
                <a:solidFill>
                  <a:srgbClr val="000000"/>
                </a:solidFill>
                <a:latin typeface="Helvetica Light"/>
              </a:rPr>
              <a:t>Anteil sanierter Gebäude in Prozent</a:t>
            </a:r>
          </a:p>
        </c:rich>
      </c:tx>
      <c:layout>
        <c:manualLayout>
          <c:xMode val="edge"/>
          <c:yMode val="edge"/>
          <c:x val="0"/>
          <c:y val="0"/>
          <c:w val="1"/>
          <c:h val="0.200356"/>
        </c:manualLayout>
      </c:layout>
      <c:overlay val="1"/>
      <c:spPr>
        <a:noFill/>
        <a:effectLst/>
      </c:spPr>
    </c:title>
    <c:autoTitleDeleted val="1"/>
    <c:plotArea>
      <c:layout>
        <c:manualLayout>
          <c:layoutTarget val="inner"/>
          <c:xMode val="edge"/>
          <c:yMode val="edge"/>
          <c:x val="0.213497"/>
          <c:y val="0.200356"/>
          <c:w val="0.768569"/>
          <c:h val="0.577776"/>
        </c:manualLayout>
      </c:layout>
      <c:barChart>
        <c:barDir val="col"/>
        <c:grouping val="clustered"/>
        <c:varyColors val="0"/>
        <c:ser>
          <c:idx val="0"/>
          <c:order val="0"/>
          <c:tx>
            <c:strRef>
              <c:f>Sheet1!$A$2</c:f>
              <c:strCache>
                <c:ptCount val="1"/>
                <c:pt idx="0">
                  <c:v>Anteil EZFH</c:v>
                </c:pt>
              </c:strCache>
            </c:strRef>
          </c:tx>
          <c:spPr>
            <a:gradFill flip="none" rotWithShape="1">
              <a:gsLst>
                <a:gs pos="0">
                  <a:schemeClr val="accent1">
                    <a:satOff val="-3355"/>
                    <a:lumOff val="26614"/>
                  </a:schemeClr>
                </a:gs>
                <a:gs pos="100000">
                  <a:schemeClr val="accent1"/>
                </a:gs>
              </a:gsLst>
              <a:lin ang="5400000" scaled="0"/>
            </a:gradFill>
            <a:ln w="12700" cap="flat">
              <a:noFill/>
              <a:miter lim="400000"/>
            </a:ln>
            <a:effectLst/>
          </c:spPr>
          <c:invertIfNegative val="0"/>
          <c:dLbls>
            <c:numFmt formatCode="#,##0" sourceLinked="0"/>
            <c:txPr>
              <a:bodyPr/>
              <a:lstStyle/>
              <a:p>
                <a:pPr>
                  <a:defRPr b="0" i="0" strike="noStrike" sz="2600" u="none">
                    <a:solidFill>
                      <a:srgbClr val="FFFFFF"/>
                    </a:solidFill>
                    <a:effectLst>
                      <a:outerShdw sx="100000" sy="100000" kx="0" ky="0" algn="tl" rotWithShape="1" blurRad="127000" dist="25433" dir="5400000">
                        <a:srgbClr val="000000">
                          <a:alpha val="60000"/>
                        </a:srgbClr>
                      </a:outerShdw>
                    </a:effectLst>
                    <a:latin typeface="Helvetica Light"/>
                  </a:defRPr>
                </a:pPr>
              </a:p>
            </c:txPr>
            <c:dLblPos val="inEnd"/>
            <c:showLegendKey val="0"/>
            <c:showVal val="0"/>
            <c:showCatName val="0"/>
            <c:showSerName val="0"/>
            <c:showPercent val="0"/>
            <c:showBubbleSize val="0"/>
            <c:showLeaderLines val="0"/>
          </c:dLbls>
          <c:cat>
            <c:strRef>
              <c:f>Sheet1!$B$1:$D$1</c:f>
              <c:strCache>
                <c:ptCount val="3"/>
                <c:pt idx="0">
                  <c:v>Außenwand</c:v>
                </c:pt>
                <c:pt idx="1">
                  <c:v>Dach</c:v>
                </c:pt>
                <c:pt idx="2">
                  <c:v>Kellerdecke</c:v>
                </c:pt>
              </c:strCache>
            </c:strRef>
          </c:cat>
          <c:val>
            <c:numRef>
              <c:f>Sheet1!$B$2:$D$2</c:f>
              <c:numCache>
                <c:ptCount val="3"/>
                <c:pt idx="0">
                  <c:v>27.000000</c:v>
                </c:pt>
                <c:pt idx="1">
                  <c:v>55.000000</c:v>
                </c:pt>
                <c:pt idx="2">
                  <c:v>14.000000</c:v>
                </c:pt>
              </c:numCache>
            </c:numRef>
          </c:val>
        </c:ser>
        <c:ser>
          <c:idx val="1"/>
          <c:order val="1"/>
          <c:tx>
            <c:strRef>
              <c:f>Sheet1!$A$3</c:f>
              <c:strCache>
                <c:ptCount val="1"/>
                <c:pt idx="0">
                  <c:v>Anteil MFH</c:v>
                </c:pt>
              </c:strCache>
            </c:strRef>
          </c:tx>
          <c:spPr>
            <a:gradFill flip="none" rotWithShape="1">
              <a:gsLst>
                <a:gs pos="0">
                  <a:schemeClr val="accent2">
                    <a:hueOff val="-2473792"/>
                    <a:satOff val="-50209"/>
                    <a:lumOff val="23543"/>
                  </a:schemeClr>
                </a:gs>
                <a:gs pos="100000">
                  <a:schemeClr val="accent2"/>
                </a:gs>
              </a:gsLst>
              <a:lin ang="5400000" scaled="0"/>
            </a:gradFill>
            <a:ln w="12700" cap="flat">
              <a:noFill/>
              <a:miter lim="400000"/>
            </a:ln>
            <a:effectLst/>
          </c:spPr>
          <c:invertIfNegative val="0"/>
          <c:dLbls>
            <c:numFmt formatCode="#,##0" sourceLinked="0"/>
            <c:txPr>
              <a:bodyPr/>
              <a:lstStyle/>
              <a:p>
                <a:pPr>
                  <a:defRPr b="0" i="0" strike="noStrike" sz="2600" u="none">
                    <a:solidFill>
                      <a:srgbClr val="FFFFFF"/>
                    </a:solidFill>
                    <a:effectLst>
                      <a:outerShdw sx="100000" sy="100000" kx="0" ky="0" algn="tl" rotWithShape="1" blurRad="127000" dist="25433" dir="5400000">
                        <a:srgbClr val="000000">
                          <a:alpha val="60000"/>
                        </a:srgbClr>
                      </a:outerShdw>
                    </a:effectLst>
                    <a:latin typeface="Helvetica Light"/>
                  </a:defRPr>
                </a:pPr>
              </a:p>
            </c:txPr>
            <c:dLblPos val="inEnd"/>
            <c:showLegendKey val="0"/>
            <c:showVal val="0"/>
            <c:showCatName val="0"/>
            <c:showSerName val="0"/>
            <c:showPercent val="0"/>
            <c:showBubbleSize val="0"/>
            <c:showLeaderLines val="0"/>
          </c:dLbls>
          <c:cat>
            <c:strRef>
              <c:f>Sheet1!$B$1:$D$1</c:f>
              <c:strCache>
                <c:ptCount val="3"/>
                <c:pt idx="0">
                  <c:v>Außenwand</c:v>
                </c:pt>
                <c:pt idx="1">
                  <c:v>Dach</c:v>
                </c:pt>
                <c:pt idx="2">
                  <c:v>Kellerdecke</c:v>
                </c:pt>
              </c:strCache>
            </c:strRef>
          </c:cat>
          <c:val>
            <c:numRef>
              <c:f>Sheet1!$B$3:$D$3</c:f>
              <c:numCache>
                <c:ptCount val="3"/>
                <c:pt idx="0">
                  <c:v>38.000000</c:v>
                </c:pt>
                <c:pt idx="1">
                  <c:v>64.000000</c:v>
                </c:pt>
                <c:pt idx="2">
                  <c:v>14.000000</c:v>
                </c:pt>
              </c:numCache>
            </c:numRef>
          </c:val>
        </c:ser>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b="0" i="0" strike="noStrike" sz="2000" u="none">
                <a:solidFill>
                  <a:srgbClr val="000000"/>
                </a:solidFill>
                <a:latin typeface="Helvetica Light"/>
              </a:defRPr>
            </a:pPr>
          </a:p>
        </c:txPr>
        <c:crossAx val="2094734553"/>
        <c:crosses val="autoZero"/>
        <c:auto val="1"/>
        <c:lblAlgn val="ctr"/>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2000" u="none">
                <a:solidFill>
                  <a:srgbClr val="000000"/>
                </a:solidFill>
                <a:latin typeface="Helvetica Light"/>
              </a:defRPr>
            </a:pPr>
          </a:p>
        </c:txPr>
        <c:crossAx val="2094734552"/>
        <c:crosses val="autoZero"/>
        <c:crossBetween val="between"/>
        <c:majorUnit val="17.5"/>
        <c:minorUnit val="8.75"/>
      </c:valAx>
      <c:spPr>
        <a:noFill/>
        <a:ln w="12700" cap="flat">
          <a:noFill/>
          <a:miter lim="400000"/>
        </a:ln>
        <a:effectLst/>
      </c:spPr>
    </c:plotArea>
    <c:legend>
      <c:legendPos val="b"/>
      <c:layout>
        <c:manualLayout>
          <c:xMode val="edge"/>
          <c:yMode val="edge"/>
          <c:x val="0"/>
          <c:y val="0.866354"/>
          <c:w val="0.838672"/>
          <c:h val="0.133646"/>
        </c:manualLayout>
      </c:layout>
      <c:overlay val="1"/>
      <c:spPr>
        <a:noFill/>
        <a:ln w="12700" cap="flat">
          <a:noFill/>
          <a:miter lim="400000"/>
        </a:ln>
        <a:effectLst/>
      </c:spPr>
      <c:txPr>
        <a:bodyPr rot="0"/>
        <a:lstStyle/>
        <a:p>
          <a:pPr>
            <a:defRPr b="0" i="0" strike="noStrike" sz="2200" u="none">
              <a:solidFill>
                <a:srgbClr val="000000"/>
              </a:solidFill>
              <a:latin typeface="Helvetica Light"/>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 name="Shape 21"/>
          <p:cNvSpPr/>
          <p:nvPr>
            <p:ph type="sldImg"/>
          </p:nvPr>
        </p:nvSpPr>
        <p:spPr>
          <a:xfrm>
            <a:off x="1143000" y="685800"/>
            <a:ext cx="4572000" cy="3429000"/>
          </a:xfrm>
          <a:prstGeom prst="rect">
            <a:avLst/>
          </a:prstGeom>
        </p:spPr>
        <p:txBody>
          <a:bodyPr/>
          <a:lstStyle/>
          <a:p>
            <a:pPr/>
          </a:p>
        </p:txBody>
      </p:sp>
      <p:sp>
        <p:nvSpPr>
          <p:cNvPr id="22" name="Shape 2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a:p>
        </p:txBody>
      </p:sp>
      <p:sp>
        <p:nvSpPr>
          <p:cNvPr id="36" name="Shape 36"/>
          <p:cNvSpPr/>
          <p:nvPr>
            <p:ph type="body" sz="quarter" idx="1"/>
          </p:nvPr>
        </p:nvSpPr>
        <p:spPr>
          <a:prstGeom prst="rect">
            <a:avLst/>
          </a:prstGeom>
        </p:spPr>
        <p:txBody>
          <a:bodyPr/>
          <a:lstStyle/>
          <a:p>
            <a:pPr/>
            <a:r>
              <a:t>Vorstellung des DEN e.V.</a:t>
            </a:r>
          </a:p>
          <a:p>
            <a:pPr/>
            <a:r>
              <a:t>Kernkompetenz unabhängige Energieberatung.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Fördermittel der KfW - Was ist möglich.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Bei einer Altbausanierung ist der Einbau einer dezentralen Lüftungsanlage einfach möglich - eine zentrale Lüftungsanlage erfordert die Installation von Luftführungen was im Altbau meist schwierig ist.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Eine Lüftungsanlage ist nur sinnvoll, wenn die Gebäudehülle auch entsprechend „dicht“ ausgeführt ist damit nur der geplante Luftwechsel (Lüftungsanlage oder Fenster) stattfindet.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 name="Shape 43"/>
          <p:cNvSpPr/>
          <p:nvPr>
            <p:ph type="sldImg"/>
          </p:nvPr>
        </p:nvSpPr>
        <p:spPr>
          <a:prstGeom prst="rect">
            <a:avLst/>
          </a:prstGeom>
        </p:spPr>
        <p:txBody>
          <a:bodyPr/>
          <a:lstStyle/>
          <a:p>
            <a:pPr/>
          </a:p>
        </p:txBody>
      </p:sp>
      <p:sp>
        <p:nvSpPr>
          <p:cNvPr id="44" name="Shape 44"/>
          <p:cNvSpPr/>
          <p:nvPr>
            <p:ph type="body" sz="quarter" idx="1"/>
          </p:nvPr>
        </p:nvSpPr>
        <p:spPr>
          <a:prstGeom prst="rect">
            <a:avLst/>
          </a:prstGeom>
        </p:spPr>
        <p:txBody>
          <a:bodyPr/>
          <a:lstStyle/>
          <a:p>
            <a:pPr/>
            <a:r>
              <a:t>Die „Haushalte“ erzeugen fast 1/3 der gesamten CO₂-Emissionen. Daher ist hier ein großes Einsparpotential gegeben.</a:t>
            </a:r>
          </a:p>
          <a:p>
            <a:pPr/>
            <a:r>
              <a:t>In 2017 betrug der Anteil erneuerbarer Energien nur 13,1% der insgesamt aufgewendeten Energie. Verlässliche belastbares Zahlenmaterial ist hier schwierig zu bekommen.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Shape 54"/>
          <p:cNvSpPr/>
          <p:nvPr>
            <p:ph type="sldImg"/>
          </p:nvPr>
        </p:nvSpPr>
        <p:spPr>
          <a:prstGeom prst="rect">
            <a:avLst/>
          </a:prstGeom>
        </p:spPr>
        <p:txBody>
          <a:bodyPr/>
          <a:lstStyle/>
          <a:p>
            <a:pPr/>
          </a:p>
        </p:txBody>
      </p:sp>
      <p:sp>
        <p:nvSpPr>
          <p:cNvPr id="55" name="Shape 55"/>
          <p:cNvSpPr/>
          <p:nvPr>
            <p:ph type="body" sz="quarter" idx="1"/>
          </p:nvPr>
        </p:nvSpPr>
        <p:spPr>
          <a:prstGeom prst="rect">
            <a:avLst/>
          </a:prstGeom>
        </p:spPr>
        <p:txBody>
          <a:bodyPr/>
          <a:lstStyle/>
          <a:p>
            <a:pPr/>
            <a:r>
              <a:t>Die Zielgruppe sind eindeutig Eigentümer von Ein- und Zweifamilienhäusern (83%).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 name="Shape 61"/>
          <p:cNvSpPr/>
          <p:nvPr>
            <p:ph type="sldImg"/>
          </p:nvPr>
        </p:nvSpPr>
        <p:spPr>
          <a:prstGeom prst="rect">
            <a:avLst/>
          </a:prstGeom>
        </p:spPr>
        <p:txBody>
          <a:bodyPr/>
          <a:lstStyle/>
          <a:p>
            <a:pPr/>
          </a:p>
        </p:txBody>
      </p:sp>
      <p:sp>
        <p:nvSpPr>
          <p:cNvPr id="62" name="Shape 62"/>
          <p:cNvSpPr/>
          <p:nvPr>
            <p:ph type="body" sz="quarter" idx="1"/>
          </p:nvPr>
        </p:nvSpPr>
        <p:spPr>
          <a:prstGeom prst="rect">
            <a:avLst/>
          </a:prstGeom>
        </p:spPr>
        <p:txBody>
          <a:bodyPr/>
          <a:lstStyle/>
          <a:p>
            <a:pPr/>
            <a:r>
              <a:t>81% der Energie wird für die Raumwärme aufgewendet. 67,2% der Gebäude sind vor 1978 errichtet worden und benötigen im Schnitt 220 kWh/m²a Energie, die wenigsten davon sind energetisch saniert. Der tatsächliche Energiebedarf liegt oft meist weit über diesem Durchschnittswert.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 name="Shape 67"/>
          <p:cNvSpPr/>
          <p:nvPr>
            <p:ph type="sldImg"/>
          </p:nvPr>
        </p:nvSpPr>
        <p:spPr>
          <a:prstGeom prst="rect">
            <a:avLst/>
          </a:prstGeom>
        </p:spPr>
        <p:txBody>
          <a:bodyPr/>
          <a:lstStyle/>
          <a:p>
            <a:pPr/>
          </a:p>
        </p:txBody>
      </p:sp>
      <p:sp>
        <p:nvSpPr>
          <p:cNvPr id="68" name="Shape 68"/>
          <p:cNvSpPr/>
          <p:nvPr>
            <p:ph type="body" sz="quarter" idx="1"/>
          </p:nvPr>
        </p:nvSpPr>
        <p:spPr>
          <a:prstGeom prst="rect">
            <a:avLst/>
          </a:prstGeom>
        </p:spPr>
        <p:txBody>
          <a:bodyPr/>
          <a:lstStyle/>
          <a:p>
            <a:pPr/>
            <a:r>
              <a:t>Die „Sanierungsquote“ im Jahr 2018. Auch hier gibt es wenig Zahlenmaterial.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Shape 73"/>
          <p:cNvSpPr/>
          <p:nvPr>
            <p:ph type="sldImg"/>
          </p:nvPr>
        </p:nvSpPr>
        <p:spPr>
          <a:prstGeom prst="rect">
            <a:avLst/>
          </a:prstGeom>
        </p:spPr>
        <p:txBody>
          <a:bodyPr/>
          <a:lstStyle/>
          <a:p>
            <a:pPr/>
          </a:p>
        </p:txBody>
      </p:sp>
      <p:sp>
        <p:nvSpPr>
          <p:cNvPr id="74" name="Shape 74"/>
          <p:cNvSpPr/>
          <p:nvPr>
            <p:ph type="body" sz="quarter" idx="1"/>
          </p:nvPr>
        </p:nvSpPr>
        <p:spPr>
          <a:prstGeom prst="rect">
            <a:avLst/>
          </a:prstGeom>
        </p:spPr>
        <p:txBody>
          <a:bodyPr/>
          <a:lstStyle/>
          <a:p>
            <a:pPr/>
            <a:r>
              <a:t>Mit weiter steigende Energiekosten ist zu rechnen.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a:p>
        </p:txBody>
      </p:sp>
      <p:sp>
        <p:nvSpPr>
          <p:cNvPr id="87" name="Shape 87"/>
          <p:cNvSpPr/>
          <p:nvPr>
            <p:ph type="body" sz="quarter" idx="1"/>
          </p:nvPr>
        </p:nvSpPr>
        <p:spPr>
          <a:prstGeom prst="rect">
            <a:avLst/>
          </a:prstGeom>
        </p:spPr>
        <p:txBody>
          <a:bodyPr/>
          <a:lstStyle/>
          <a:p>
            <a:pPr/>
            <a:r>
              <a:t>Beispielhaus (eigene Immobilie, saniert 2014)</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Shape 102"/>
          <p:cNvSpPr/>
          <p:nvPr>
            <p:ph type="sldImg"/>
          </p:nvPr>
        </p:nvSpPr>
        <p:spPr>
          <a:prstGeom prst="rect">
            <a:avLst/>
          </a:prstGeom>
        </p:spPr>
        <p:txBody>
          <a:bodyPr/>
          <a:lstStyle/>
          <a:p>
            <a:pPr/>
          </a:p>
        </p:txBody>
      </p:sp>
      <p:sp>
        <p:nvSpPr>
          <p:cNvPr id="103" name="Shape 103"/>
          <p:cNvSpPr/>
          <p:nvPr>
            <p:ph type="body" sz="quarter" idx="1"/>
          </p:nvPr>
        </p:nvSpPr>
        <p:spPr>
          <a:prstGeom prst="rect">
            <a:avLst/>
          </a:prstGeom>
        </p:spPr>
        <p:txBody>
          <a:bodyPr/>
          <a:lstStyle/>
          <a:p>
            <a:pPr/>
            <a:r>
              <a:t>In der Energiebilanz ist, ausgehend von einem Gaspreis von 0,0608€/kWh, auch der entsprechende Jahresbetrag an Energiekosten für die einzelnen Energieanteile dargestellt. Auffällig ist der hohe Heizungsverlust (zum Teil auch der Berechnung mit der 18859 geschuldet).</a:t>
            </a:r>
          </a:p>
          <a:p>
            <a:pPr/>
            <a:r>
              <a:t>Die Thermographie-Bilder zeigen an einigen (anderen) Beispielhäusern wo oft Schwachstellen zu finden sind.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Vorgeschlagene Sanierungsmaßnahmen. Das Haus wird auf die Werte der Einzelmaßnahme saniert.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2019 InDiGuD • Ingenieur-Dienstleistung Günter Dörrhöfer"/>
          <p:cNvSpPr txBox="1"/>
          <p:nvPr/>
        </p:nvSpPr>
        <p:spPr>
          <a:xfrm>
            <a:off x="134821" y="9220199"/>
            <a:ext cx="6596825"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©2019 InDiGuD • Ingenieur-Dienstleistung Günter Dörrhöfer</a:t>
            </a:r>
          </a:p>
        </p:txBody>
      </p:sp>
      <p:sp>
        <p:nvSpPr>
          <p:cNvPr id="3" name="Energetisch Sanieren"/>
          <p:cNvSpPr txBox="1"/>
          <p:nvPr/>
        </p:nvSpPr>
        <p:spPr>
          <a:xfrm>
            <a:off x="10300842" y="9213850"/>
            <a:ext cx="253771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Energetisch Sanieren</a:t>
            </a:r>
          </a:p>
        </p:txBody>
      </p:sp>
      <p:pic>
        <p:nvPicPr>
          <p:cNvPr id="4" name="logo_3600x300.PNG" descr="logo_3600x300.PNG"/>
          <p:cNvPicPr>
            <a:picLocks noChangeAspect="1"/>
          </p:cNvPicPr>
          <p:nvPr/>
        </p:nvPicPr>
        <p:blipFill>
          <a:blip r:embed="rId2">
            <a:extLst/>
          </a:blip>
          <a:stretch>
            <a:fillRect/>
          </a:stretch>
        </p:blipFill>
        <p:spPr>
          <a:xfrm>
            <a:off x="76200" y="230193"/>
            <a:ext cx="10315138" cy="859596"/>
          </a:xfrm>
          <a:prstGeom prst="rect">
            <a:avLst/>
          </a:prstGeom>
          <a:ln w="12700">
            <a:miter lim="400000"/>
          </a:ln>
        </p:spPr>
      </p:pic>
      <p:pic>
        <p:nvPicPr>
          <p:cNvPr id="5" name="DEN.jpg" descr="DEN.jpg"/>
          <p:cNvPicPr>
            <a:picLocks noChangeAspect="1"/>
          </p:cNvPicPr>
          <p:nvPr/>
        </p:nvPicPr>
        <p:blipFill>
          <a:blip r:embed="rId3">
            <a:extLst/>
          </a:blip>
          <a:stretch>
            <a:fillRect/>
          </a:stretch>
        </p:blipFill>
        <p:spPr>
          <a:xfrm>
            <a:off x="10650511" y="299668"/>
            <a:ext cx="1838379" cy="720646"/>
          </a:xfrm>
          <a:prstGeom prst="rect">
            <a:avLst/>
          </a:prstGeom>
          <a:ln w="12700">
            <a:miter lim="400000"/>
          </a:ln>
        </p:spPr>
      </p:pic>
      <p:sp>
        <p:nvSpPr>
          <p:cNvPr id="6" name="Titel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Titeltext</a:t>
            </a:r>
          </a:p>
        </p:txBody>
      </p:sp>
      <p:sp>
        <p:nvSpPr>
          <p:cNvPr id="7" name="Textebene 1…"/>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8" name="Foliennumm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9pPr>
    </p:titleStyle>
    <p:bodyStyle>
      <a:lvl1pPr marL="2839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1pPr>
      <a:lvl2pPr marL="7284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2pPr>
      <a:lvl3pPr marL="11729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3pPr>
      <a:lvl4pPr marL="16174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4pPr>
      <a:lvl5pPr marL="20619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5pPr>
      <a:lvl6pPr marL="25064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6pPr>
      <a:lvl7pPr marL="29509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7pPr>
      <a:lvl8pPr marL="33954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8pPr>
      <a:lvl9pPr marL="3839986" marR="0" indent="-283986" algn="ctr" defTabSz="457200" rtl="0" latinLnBrk="0">
        <a:lnSpc>
          <a:spcPct val="100000"/>
        </a:lnSpc>
        <a:spcBef>
          <a:spcPts val="0"/>
        </a:spcBef>
        <a:spcAft>
          <a:spcPts val="0"/>
        </a:spcAft>
        <a:buClrTx/>
        <a:buSzPct val="75000"/>
        <a:buFontTx/>
        <a:buChar char="•"/>
        <a:tabLst/>
        <a:defRPr b="0" baseline="0" cap="none" i="0" spc="0" strike="noStrike" sz="2300" u="none">
          <a:solidFill>
            <a:srgbClr val="000000"/>
          </a:solidFill>
          <a:uFillTx/>
          <a:latin typeface="Helvetica"/>
          <a:ea typeface="Helvetica"/>
          <a:cs typeface="Helvetica"/>
          <a:sym typeface="Helvetica"/>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1.tif"/><Relationship Id="rId4"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23.png"/><Relationship Id="rId4" Type="http://schemas.openxmlformats.org/officeDocument/2006/relationships/image" Target="../media/image9.jpeg"/><Relationship Id="rId5"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tif"/><Relationship Id="rId4" Type="http://schemas.openxmlformats.org/officeDocument/2006/relationships/image" Target="../media/image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17.jpeg"/><Relationship Id="rId5" Type="http://schemas.openxmlformats.org/officeDocument/2006/relationships/image" Target="../media/image1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chart" Target="../charts/chart6.xml"/><Relationship Id="rId6"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hart" Target="../charts/chart7.xml"/><Relationship Id="rId4"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hart" Target="../charts/chart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jpeg"/><Relationship Id="rId5"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 name="Das Deutsche Energieberater-Netzwerk e.V."/>
          <p:cNvSpPr txBox="1"/>
          <p:nvPr/>
        </p:nvSpPr>
        <p:spPr>
          <a:xfrm>
            <a:off x="2120416" y="1092200"/>
            <a:ext cx="876396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latin typeface="Helvetica"/>
                <a:ea typeface="Helvetica"/>
                <a:cs typeface="Helvetica"/>
                <a:sym typeface="Helvetica"/>
              </a:defRPr>
            </a:lvl1pPr>
          </a:lstStyle>
          <a:p>
            <a:pPr/>
            <a:r>
              <a:t>Das Deutsche Energieberater-Netzwerk e.V.</a:t>
            </a:r>
          </a:p>
        </p:txBody>
      </p:sp>
      <p:sp>
        <p:nvSpPr>
          <p:cNvPr id="25" name="gegründet 2002…"/>
          <p:cNvSpPr txBox="1"/>
          <p:nvPr/>
        </p:nvSpPr>
        <p:spPr>
          <a:xfrm>
            <a:off x="328165" y="2425136"/>
            <a:ext cx="123484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96333" indent="-296333" algn="l">
              <a:buSzPct val="75000"/>
              <a:buChar char="•"/>
              <a:defRPr sz="2300"/>
            </a:pPr>
            <a:r>
              <a:t>gegründet 2002</a:t>
            </a:r>
          </a:p>
          <a:p>
            <a:pPr marL="296333" indent="-296333" algn="l">
              <a:buSzPct val="75000"/>
              <a:buChar char="•"/>
              <a:defRPr sz="2300"/>
            </a:pPr>
            <a:r>
              <a:t>über 700 unabhängig arbeitende Ingenieure, Architekten, Techniker und Handwerksmeister</a:t>
            </a:r>
          </a:p>
        </p:txBody>
      </p:sp>
      <p:sp>
        <p:nvSpPr>
          <p:cNvPr id="26" name="Beratungs- und Planungsleistungen zum energiesparenden Bauen und Modernisieren von Gebäuden."/>
          <p:cNvSpPr txBox="1"/>
          <p:nvPr/>
        </p:nvSpPr>
        <p:spPr>
          <a:xfrm>
            <a:off x="433710" y="3498929"/>
            <a:ext cx="11594654"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sz="2000">
                <a:latin typeface="Helvetica"/>
                <a:ea typeface="Helvetica"/>
                <a:cs typeface="Helvetica"/>
                <a:sym typeface="Helvetica"/>
              </a:defRPr>
            </a:lvl1pPr>
          </a:lstStyle>
          <a:p>
            <a:pPr/>
            <a:r>
              <a:t>Beratungs- und Planungsleistungen zum energiesparenden Bauen und Modernisieren von Gebäuden.</a:t>
            </a:r>
          </a:p>
        </p:txBody>
      </p:sp>
      <p:sp>
        <p:nvSpPr>
          <p:cNvPr id="27" name="Neutralität und Unabhängigkeit: Die Mitglieder beziehen bei ihrer Tätigkeit keinerlei Provisionen oder sonstige zweckgebundenen Zuwendungen von Herstellern, Handwerkern oder Händlern."/>
          <p:cNvSpPr txBox="1"/>
          <p:nvPr/>
        </p:nvSpPr>
        <p:spPr>
          <a:xfrm>
            <a:off x="633312" y="4209724"/>
            <a:ext cx="11738175"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2000">
                <a:latin typeface="Helvetica"/>
                <a:ea typeface="Helvetica"/>
                <a:cs typeface="Helvetica"/>
                <a:sym typeface="Helvetica"/>
              </a:defRPr>
            </a:lvl1pPr>
          </a:lstStyle>
          <a:p>
            <a:pPr/>
            <a:r>
              <a:t>Neutralität und Unabhängigkeit: Die Mitglieder beziehen bei ihrer Tätigkeit keinerlei Provisionen oder sonstige zweckgebundenen Zuwendungen von Herstellern, Handwerkern oder Händlern.</a:t>
            </a:r>
          </a:p>
        </p:txBody>
      </p:sp>
      <p:sp>
        <p:nvSpPr>
          <p:cNvPr id="28" name="www.deutsches-energieberaternetzwerk.de"/>
          <p:cNvSpPr txBox="1"/>
          <p:nvPr/>
        </p:nvSpPr>
        <p:spPr>
          <a:xfrm>
            <a:off x="2860217" y="1618044"/>
            <a:ext cx="7284366"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www.deutsches-energieberaternetzwerk.de</a:t>
            </a:r>
          </a:p>
        </p:txBody>
      </p:sp>
      <p:sp>
        <p:nvSpPr>
          <p:cNvPr id="29" name="info@den-ev.de"/>
          <p:cNvSpPr txBox="1"/>
          <p:nvPr/>
        </p:nvSpPr>
        <p:spPr>
          <a:xfrm>
            <a:off x="9983390" y="8040860"/>
            <a:ext cx="189267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000">
                <a:solidFill>
                  <a:schemeClr val="accent1">
                    <a:hueOff val="47394"/>
                    <a:satOff val="-25753"/>
                    <a:lumOff val="-7544"/>
                  </a:schemeClr>
                </a:solidFill>
                <a:latin typeface="Helvetica"/>
                <a:ea typeface="Helvetica"/>
                <a:cs typeface="Helvetica"/>
                <a:sym typeface="Helvetica"/>
              </a:defRPr>
            </a:lvl1pPr>
          </a:lstStyle>
          <a:p>
            <a:pPr/>
            <a:r>
              <a:t>info@den-ev.de</a:t>
            </a:r>
          </a:p>
        </p:txBody>
      </p:sp>
      <p:pic>
        <p:nvPicPr>
          <p:cNvPr id="30" name="DEN.jpg" descr="DEN.jpg"/>
          <p:cNvPicPr>
            <a:picLocks noChangeAspect="1"/>
          </p:cNvPicPr>
          <p:nvPr/>
        </p:nvPicPr>
        <p:blipFill>
          <a:blip r:embed="rId3">
            <a:extLst/>
          </a:blip>
          <a:stretch>
            <a:fillRect/>
          </a:stretch>
        </p:blipFill>
        <p:spPr>
          <a:xfrm>
            <a:off x="698500" y="8040860"/>
            <a:ext cx="1814286" cy="711201"/>
          </a:xfrm>
          <a:prstGeom prst="rect">
            <a:avLst/>
          </a:prstGeom>
          <a:ln w="12700">
            <a:miter lim="400000"/>
          </a:ln>
        </p:spPr>
      </p:pic>
      <p:sp>
        <p:nvSpPr>
          <p:cNvPr id="31" name="Berliner Straße 257…"/>
          <p:cNvSpPr txBox="1"/>
          <p:nvPr/>
        </p:nvSpPr>
        <p:spPr>
          <a:xfrm>
            <a:off x="3109048" y="7977360"/>
            <a:ext cx="238727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rgbClr val="005493"/>
                </a:solidFill>
                <a:latin typeface="Helvetica"/>
                <a:ea typeface="Helvetica"/>
                <a:cs typeface="Helvetica"/>
                <a:sym typeface="Helvetica"/>
              </a:defRPr>
            </a:pPr>
            <a:r>
              <a:t>Berliner Straße 257</a:t>
            </a:r>
          </a:p>
          <a:p>
            <a:pPr algn="l" defTabSz="457200">
              <a:defRPr sz="2000">
                <a:solidFill>
                  <a:srgbClr val="005493"/>
                </a:solidFill>
                <a:latin typeface="Helvetica"/>
                <a:ea typeface="Helvetica"/>
                <a:cs typeface="Helvetica"/>
                <a:sym typeface="Helvetica"/>
              </a:defRPr>
            </a:pPr>
            <a:r>
              <a:t>63067 Offenbach</a:t>
            </a:r>
          </a:p>
        </p:txBody>
      </p:sp>
      <p:sp>
        <p:nvSpPr>
          <p:cNvPr id="32" name="Telefon: 069-138 2633-40…"/>
          <p:cNvSpPr txBox="1"/>
          <p:nvPr/>
        </p:nvSpPr>
        <p:spPr>
          <a:xfrm>
            <a:off x="6092589" y="7977360"/>
            <a:ext cx="307994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chemeClr val="accent1">
                    <a:hueOff val="47394"/>
                    <a:satOff val="-25753"/>
                    <a:lumOff val="-7544"/>
                  </a:schemeClr>
                </a:solidFill>
                <a:latin typeface="Helvetica"/>
                <a:ea typeface="Helvetica"/>
                <a:cs typeface="Helvetica"/>
                <a:sym typeface="Helvetica"/>
              </a:defRPr>
            </a:pPr>
            <a:r>
              <a:t>Telefon: 069-138 2633-40</a:t>
            </a:r>
          </a:p>
          <a:p>
            <a:pPr algn="l" defTabSz="457200">
              <a:defRPr sz="2000">
                <a:solidFill>
                  <a:schemeClr val="accent1">
                    <a:hueOff val="47394"/>
                    <a:satOff val="-25753"/>
                    <a:lumOff val="-7544"/>
                  </a:schemeClr>
                </a:solidFill>
                <a:latin typeface="Helvetica"/>
                <a:ea typeface="Helvetica"/>
                <a:cs typeface="Helvetica"/>
                <a:sym typeface="Helvetica"/>
              </a:defRPr>
            </a:pPr>
            <a:r>
              <a:t>Fax: 069-138 2633-45</a:t>
            </a:r>
          </a:p>
        </p:txBody>
      </p:sp>
      <p:sp>
        <p:nvSpPr>
          <p:cNvPr id="33" name="Das lässt sich durch eine gute Energieberatung vermeiden.…"/>
          <p:cNvSpPr txBox="1"/>
          <p:nvPr/>
        </p:nvSpPr>
        <p:spPr>
          <a:xfrm>
            <a:off x="2695955" y="5538564"/>
            <a:ext cx="6309024"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1600">
                <a:latin typeface="Helvetica"/>
                <a:ea typeface="Helvetica"/>
                <a:cs typeface="Helvetica"/>
                <a:sym typeface="Helvetica"/>
              </a:defRPr>
            </a:pPr>
            <a:r>
              <a:t>Das lässt sich durch eine gute Energieberatung vermeiden.</a:t>
            </a:r>
            <a:endParaRPr b="0"/>
          </a:p>
          <a:p>
            <a:pPr marL="457200" indent="-317500" algn="just" defTabSz="457200">
              <a:buSzPct val="75000"/>
              <a:buFont typeface="Helvetica"/>
              <a:buChar char="•"/>
              <a:defRPr sz="1600">
                <a:latin typeface="Helvetica"/>
                <a:ea typeface="Helvetica"/>
                <a:cs typeface="Helvetica"/>
                <a:sym typeface="Helvetica"/>
              </a:defRPr>
            </a:pPr>
            <a:r>
              <a:t>Wie viel Energie verbraucht mein Haus?</a:t>
            </a:r>
          </a:p>
          <a:p>
            <a:pPr marL="457200" indent="-317500" algn="just" defTabSz="457200">
              <a:buSzPct val="75000"/>
              <a:buFont typeface="Helvetica"/>
              <a:buChar char="•"/>
              <a:defRPr sz="1600">
                <a:latin typeface="Helvetica"/>
                <a:ea typeface="Helvetica"/>
                <a:cs typeface="Helvetica"/>
                <a:sym typeface="Helvetica"/>
              </a:defRPr>
            </a:pPr>
            <a:r>
              <a:t>Was kann ich machen, um Energie einzusparen?</a:t>
            </a:r>
          </a:p>
          <a:p>
            <a:pPr marL="457200" indent="-317500" algn="just" defTabSz="457200">
              <a:buSzPct val="75000"/>
              <a:buFont typeface="Helvetica"/>
              <a:buChar char="•"/>
              <a:defRPr sz="1600">
                <a:latin typeface="Helvetica"/>
                <a:ea typeface="Helvetica"/>
                <a:cs typeface="Helvetica"/>
                <a:sym typeface="Helvetica"/>
              </a:defRPr>
            </a:pPr>
            <a:r>
              <a:t>Kann ich mein Eigentum zum „Energiespar-Haus“ umwandeln?</a:t>
            </a:r>
          </a:p>
          <a:p>
            <a:pPr marL="457200" indent="-317500" algn="just" defTabSz="457200">
              <a:buSzPct val="75000"/>
              <a:buFont typeface="Helvetica"/>
              <a:buChar char="•"/>
              <a:defRPr sz="1600">
                <a:latin typeface="Helvetica"/>
                <a:ea typeface="Helvetica"/>
                <a:cs typeface="Helvetica"/>
                <a:sym typeface="Helvetica"/>
              </a:defRPr>
            </a:pPr>
            <a:r>
              <a:t>Habe ich Anspruch auf eine staatliche Förderung?</a:t>
            </a:r>
          </a:p>
        </p:txBody>
      </p:sp>
      <p:pic>
        <p:nvPicPr>
          <p:cNvPr id="34" name="Audit-150x150.jpg" descr="Audit-150x150.jpg"/>
          <p:cNvPicPr>
            <a:picLocks noChangeAspect="1"/>
          </p:cNvPicPr>
          <p:nvPr/>
        </p:nvPicPr>
        <p:blipFill>
          <a:blip r:embed="rId4">
            <a:extLst/>
          </a:blip>
          <a:stretch>
            <a:fillRect/>
          </a:stretch>
        </p:blipFill>
        <p:spPr>
          <a:xfrm>
            <a:off x="9424623" y="5240114"/>
            <a:ext cx="1905001" cy="1905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Bild" descr="Bild"/>
          <p:cNvPicPr>
            <a:picLocks noChangeAspect="1"/>
          </p:cNvPicPr>
          <p:nvPr/>
        </p:nvPicPr>
        <p:blipFill>
          <a:blip r:embed="rId2">
            <a:extLst/>
          </a:blip>
          <a:srcRect l="36713" t="29619" r="34599" b="32701"/>
          <a:stretch>
            <a:fillRect/>
          </a:stretch>
        </p:blipFill>
        <p:spPr>
          <a:xfrm>
            <a:off x="756221" y="1601461"/>
            <a:ext cx="8745793" cy="5527332"/>
          </a:xfrm>
          <a:prstGeom prst="rect">
            <a:avLst/>
          </a:prstGeom>
          <a:ln w="12700">
            <a:miter lim="400000"/>
          </a:ln>
        </p:spPr>
      </p:pic>
      <p:sp>
        <p:nvSpPr>
          <p:cNvPr id="135" name="Gas-Brennwertheizung, Hydr. Abgleich…"/>
          <p:cNvSpPr txBox="1"/>
          <p:nvPr/>
        </p:nvSpPr>
        <p:spPr>
          <a:xfrm>
            <a:off x="231630" y="6841661"/>
            <a:ext cx="5326139" cy="229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900"/>
            </a:pPr>
            <a:r>
              <a:t>Gas-Brennwertheizung, Hydr. Abgleich</a:t>
            </a:r>
          </a:p>
          <a:p>
            <a:pPr algn="l">
              <a:defRPr sz="1900"/>
            </a:pPr>
            <a:r>
              <a:t>Dach: Aufsparrendämmung U-Wert 0,14 W/m²K</a:t>
            </a:r>
          </a:p>
          <a:p>
            <a:pPr algn="l">
              <a:defRPr sz="1900"/>
            </a:pPr>
            <a:r>
              <a:t>Fassade WDVS U-Wert 0,20 W/m²K</a:t>
            </a:r>
          </a:p>
          <a:p>
            <a:pPr algn="l">
              <a:defRPr sz="1900"/>
            </a:pPr>
            <a:r>
              <a:t>Fussboden U-Wert 0,25 W/m²K</a:t>
            </a:r>
          </a:p>
          <a:p>
            <a:pPr algn="l">
              <a:defRPr sz="1900"/>
            </a:pPr>
            <a:r>
              <a:t>Fenster U</a:t>
            </a:r>
            <a:r>
              <a:rPr baseline="-15789"/>
              <a:t>w</a:t>
            </a:r>
            <a:r>
              <a:t>-Wert 0,95 W/m²K</a:t>
            </a:r>
          </a:p>
          <a:p>
            <a:pPr algn="l">
              <a:defRPr sz="1900"/>
            </a:pPr>
            <a:r>
              <a:t>Haustür U</a:t>
            </a:r>
            <a:r>
              <a:rPr baseline="-26315"/>
              <a:t>D</a:t>
            </a:r>
            <a:r>
              <a:t>-Wert 1,3 W/m²K</a:t>
            </a:r>
          </a:p>
          <a:p>
            <a:pPr algn="l">
              <a:defRPr sz="1900"/>
            </a:pPr>
            <a:r>
              <a:t>Dachflächenfenster U</a:t>
            </a:r>
            <a:r>
              <a:rPr baseline="-21052"/>
              <a:t>w</a:t>
            </a:r>
            <a:r>
              <a:t>-Wert 1,0 W/m²K</a:t>
            </a:r>
          </a:p>
        </p:txBody>
      </p:sp>
      <p:sp>
        <p:nvSpPr>
          <p:cNvPr id="136" name="186,96€"/>
          <p:cNvSpPr txBox="1"/>
          <p:nvPr/>
        </p:nvSpPr>
        <p:spPr>
          <a:xfrm>
            <a:off x="3873228" y="2697181"/>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186,96€</a:t>
            </a:r>
          </a:p>
        </p:txBody>
      </p:sp>
      <p:sp>
        <p:nvSpPr>
          <p:cNvPr id="137" name="191,58€"/>
          <p:cNvSpPr txBox="1"/>
          <p:nvPr/>
        </p:nvSpPr>
        <p:spPr>
          <a:xfrm>
            <a:off x="2628468" y="3364716"/>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191,58€</a:t>
            </a:r>
          </a:p>
        </p:txBody>
      </p:sp>
      <p:sp>
        <p:nvSpPr>
          <p:cNvPr id="138" name="76,85€"/>
          <p:cNvSpPr txBox="1"/>
          <p:nvPr/>
        </p:nvSpPr>
        <p:spPr>
          <a:xfrm>
            <a:off x="2688488" y="4424096"/>
            <a:ext cx="77452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76,85€</a:t>
            </a:r>
          </a:p>
        </p:txBody>
      </p:sp>
      <p:sp>
        <p:nvSpPr>
          <p:cNvPr id="139" name="273,11€"/>
          <p:cNvSpPr txBox="1"/>
          <p:nvPr/>
        </p:nvSpPr>
        <p:spPr>
          <a:xfrm>
            <a:off x="6132651" y="2468867"/>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273,11€</a:t>
            </a:r>
          </a:p>
        </p:txBody>
      </p:sp>
      <p:sp>
        <p:nvSpPr>
          <p:cNvPr id="140" name="104,33€"/>
          <p:cNvSpPr txBox="1"/>
          <p:nvPr/>
        </p:nvSpPr>
        <p:spPr>
          <a:xfrm>
            <a:off x="8883432" y="2879833"/>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104,33€</a:t>
            </a:r>
          </a:p>
        </p:txBody>
      </p:sp>
      <p:sp>
        <p:nvSpPr>
          <p:cNvPr id="141" name="127,86€"/>
          <p:cNvSpPr txBox="1"/>
          <p:nvPr/>
        </p:nvSpPr>
        <p:spPr>
          <a:xfrm>
            <a:off x="6280646" y="3893550"/>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127,86€</a:t>
            </a:r>
          </a:p>
        </p:txBody>
      </p:sp>
      <p:sp>
        <p:nvSpPr>
          <p:cNvPr id="142" name="112,66€"/>
          <p:cNvSpPr txBox="1"/>
          <p:nvPr/>
        </p:nvSpPr>
        <p:spPr>
          <a:xfrm>
            <a:off x="6280646" y="4808521"/>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112,66€</a:t>
            </a:r>
          </a:p>
        </p:txBody>
      </p:sp>
      <p:sp>
        <p:nvSpPr>
          <p:cNvPr id="143" name="454,54€"/>
          <p:cNvSpPr txBox="1"/>
          <p:nvPr/>
        </p:nvSpPr>
        <p:spPr>
          <a:xfrm>
            <a:off x="5002939" y="2697181"/>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454,54€</a:t>
            </a:r>
          </a:p>
        </p:txBody>
      </p:sp>
      <p:sp>
        <p:nvSpPr>
          <p:cNvPr id="144" name="1.357,66€"/>
          <p:cNvSpPr txBox="1"/>
          <p:nvPr/>
        </p:nvSpPr>
        <p:spPr>
          <a:xfrm>
            <a:off x="6519388" y="3090738"/>
            <a:ext cx="107462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1.357,66€</a:t>
            </a:r>
          </a:p>
        </p:txBody>
      </p:sp>
      <p:sp>
        <p:nvSpPr>
          <p:cNvPr id="145" name="255,38€"/>
          <p:cNvSpPr txBox="1"/>
          <p:nvPr/>
        </p:nvSpPr>
        <p:spPr>
          <a:xfrm>
            <a:off x="2628468" y="3959190"/>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255,38€</a:t>
            </a:r>
          </a:p>
        </p:txBody>
      </p:sp>
      <p:sp>
        <p:nvSpPr>
          <p:cNvPr id="146" name="190,55€"/>
          <p:cNvSpPr txBox="1"/>
          <p:nvPr/>
        </p:nvSpPr>
        <p:spPr>
          <a:xfrm>
            <a:off x="2628468" y="4808521"/>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190,55€</a:t>
            </a:r>
          </a:p>
        </p:txBody>
      </p:sp>
      <p:sp>
        <p:nvSpPr>
          <p:cNvPr id="147" name="660,61€"/>
          <p:cNvSpPr txBox="1"/>
          <p:nvPr/>
        </p:nvSpPr>
        <p:spPr>
          <a:xfrm>
            <a:off x="3873228" y="5546547"/>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660,61€</a:t>
            </a:r>
          </a:p>
        </p:txBody>
      </p:sp>
      <p:sp>
        <p:nvSpPr>
          <p:cNvPr id="148" name="103,97€"/>
          <p:cNvSpPr txBox="1"/>
          <p:nvPr/>
        </p:nvSpPr>
        <p:spPr>
          <a:xfrm>
            <a:off x="4919890" y="5546547"/>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103,97€</a:t>
            </a:r>
          </a:p>
        </p:txBody>
      </p:sp>
      <p:sp>
        <p:nvSpPr>
          <p:cNvPr id="149" name="113,27€"/>
          <p:cNvSpPr txBox="1"/>
          <p:nvPr/>
        </p:nvSpPr>
        <p:spPr>
          <a:xfrm>
            <a:off x="6280646" y="5182944"/>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113,27€</a:t>
            </a:r>
          </a:p>
        </p:txBody>
      </p:sp>
      <p:sp>
        <p:nvSpPr>
          <p:cNvPr id="150" name="813,99€"/>
          <p:cNvSpPr txBox="1"/>
          <p:nvPr/>
        </p:nvSpPr>
        <p:spPr>
          <a:xfrm>
            <a:off x="6280645" y="4351035"/>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813,99€</a:t>
            </a:r>
          </a:p>
        </p:txBody>
      </p:sp>
      <p:sp>
        <p:nvSpPr>
          <p:cNvPr id="151" name="108,65€"/>
          <p:cNvSpPr txBox="1"/>
          <p:nvPr/>
        </p:nvSpPr>
        <p:spPr>
          <a:xfrm>
            <a:off x="8883432" y="3090738"/>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108,65€</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olarthermieanlage und Fußbodenheizung…"/>
          <p:cNvSpPr txBox="1"/>
          <p:nvPr/>
        </p:nvSpPr>
        <p:spPr>
          <a:xfrm>
            <a:off x="317608" y="1129158"/>
            <a:ext cx="939236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buSzPct val="75000"/>
              <a:buChar char="+"/>
            </a:pPr>
            <a:r>
              <a:t>Solarthermieanlage und Fußbodenheizung</a:t>
            </a:r>
          </a:p>
          <a:p>
            <a:pPr marL="444500" indent="-444500" algn="l">
              <a:buSzPct val="75000"/>
              <a:buChar char="+"/>
            </a:pPr>
            <a:r>
              <a:t>Luftdichtheitstest</a:t>
            </a:r>
          </a:p>
        </p:txBody>
      </p:sp>
      <p:pic>
        <p:nvPicPr>
          <p:cNvPr id="154" name="solarthermie_dach.png" descr="solarthermie_dach.png"/>
          <p:cNvPicPr>
            <a:picLocks noChangeAspect="1"/>
          </p:cNvPicPr>
          <p:nvPr/>
        </p:nvPicPr>
        <p:blipFill>
          <a:blip r:embed="rId2">
            <a:extLst/>
          </a:blip>
          <a:stretch>
            <a:fillRect/>
          </a:stretch>
        </p:blipFill>
        <p:spPr>
          <a:xfrm>
            <a:off x="514171" y="2663539"/>
            <a:ext cx="5081580" cy="4306639"/>
          </a:xfrm>
          <a:prstGeom prst="rect">
            <a:avLst/>
          </a:prstGeom>
          <a:ln w="12700">
            <a:miter lim="400000"/>
          </a:ln>
        </p:spPr>
      </p:pic>
      <p:pic>
        <p:nvPicPr>
          <p:cNvPr id="155" name="Bild" descr="Bild"/>
          <p:cNvPicPr>
            <a:picLocks noChangeAspect="1"/>
          </p:cNvPicPr>
          <p:nvPr/>
        </p:nvPicPr>
        <p:blipFill>
          <a:blip r:embed="rId3">
            <a:extLst/>
          </a:blip>
          <a:srcRect l="0" t="0" r="2356" b="23519"/>
          <a:stretch>
            <a:fillRect/>
          </a:stretch>
        </p:blipFill>
        <p:spPr>
          <a:xfrm>
            <a:off x="5771793" y="2684653"/>
            <a:ext cx="6767565" cy="2608994"/>
          </a:xfrm>
          <a:prstGeom prst="rect">
            <a:avLst/>
          </a:prstGeom>
          <a:ln w="12700">
            <a:miter lim="400000"/>
          </a:ln>
        </p:spPr>
      </p:pic>
      <p:sp>
        <p:nvSpPr>
          <p:cNvPr id="156" name="378 kWh/m²a * 138 m² = 52.164 kWh/a"/>
          <p:cNvSpPr txBox="1"/>
          <p:nvPr/>
        </p:nvSpPr>
        <p:spPr>
          <a:xfrm>
            <a:off x="6113871" y="6496101"/>
            <a:ext cx="538094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chemeClr val="accent1">
                    <a:satOff val="-3355"/>
                    <a:lumOff val="26614"/>
                  </a:schemeClr>
                </a:solidFill>
              </a:defRPr>
            </a:lvl1pPr>
          </a:lstStyle>
          <a:p>
            <a:pPr/>
            <a:r>
              <a:t>378 kWh/m²a * 138 m² = 52.164 kWh/a</a:t>
            </a:r>
          </a:p>
        </p:txBody>
      </p:sp>
      <p:sp>
        <p:nvSpPr>
          <p:cNvPr id="157" name="62 kWh/m²a * 138 m² = 8.556 kWh/a"/>
          <p:cNvSpPr txBox="1"/>
          <p:nvPr/>
        </p:nvSpPr>
        <p:spPr>
          <a:xfrm>
            <a:off x="6136363" y="5381069"/>
            <a:ext cx="504200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62 kWh/m²a * 138 m² = 8.556 kWh/a</a:t>
            </a:r>
          </a:p>
        </p:txBody>
      </p:sp>
      <p:sp>
        <p:nvSpPr>
          <p:cNvPr id="158" name="520,21€"/>
          <p:cNvSpPr txBox="1"/>
          <p:nvPr/>
        </p:nvSpPr>
        <p:spPr>
          <a:xfrm>
            <a:off x="11334549" y="5438219"/>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520,21€</a:t>
            </a:r>
          </a:p>
        </p:txBody>
      </p:sp>
      <p:sp>
        <p:nvSpPr>
          <p:cNvPr id="159" name="3,171,57€"/>
          <p:cNvSpPr txBox="1"/>
          <p:nvPr/>
        </p:nvSpPr>
        <p:spPr>
          <a:xfrm>
            <a:off x="11599834" y="6553251"/>
            <a:ext cx="107462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chemeClr val="accent1">
                    <a:satOff val="-3355"/>
                    <a:lumOff val="26614"/>
                  </a:schemeClr>
                </a:solidFill>
              </a:defRPr>
            </a:lvl1pPr>
          </a:lstStyle>
          <a:p>
            <a:pPr/>
            <a:r>
              <a:t>3,171,57€</a:t>
            </a:r>
          </a:p>
        </p:txBody>
      </p:sp>
      <p:pic>
        <p:nvPicPr>
          <p:cNvPr id="160" name="Bild" descr="Bild"/>
          <p:cNvPicPr>
            <a:picLocks noChangeAspect="1"/>
          </p:cNvPicPr>
          <p:nvPr/>
        </p:nvPicPr>
        <p:blipFill>
          <a:blip r:embed="rId4">
            <a:extLst/>
          </a:blip>
          <a:srcRect l="0" t="0" r="77995" b="65734"/>
          <a:stretch>
            <a:fillRect/>
          </a:stretch>
        </p:blipFill>
        <p:spPr>
          <a:xfrm>
            <a:off x="164386" y="6998623"/>
            <a:ext cx="2861675" cy="219328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Ein- oder Zweifamilienhaus…"/>
          <p:cNvSpPr txBox="1"/>
          <p:nvPr/>
        </p:nvSpPr>
        <p:spPr>
          <a:xfrm>
            <a:off x="382322" y="2776582"/>
            <a:ext cx="5991756"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Ein- oder Zweifamilienhaus</a:t>
            </a:r>
          </a:p>
          <a:p>
            <a:pPr/>
            <a:r>
              <a:t>Eigentumswohnung</a:t>
            </a:r>
          </a:p>
        </p:txBody>
      </p:sp>
      <p:sp>
        <p:nvSpPr>
          <p:cNvPr id="163" name="Mehrfamilienhaus"/>
          <p:cNvSpPr txBox="1"/>
          <p:nvPr/>
        </p:nvSpPr>
        <p:spPr>
          <a:xfrm>
            <a:off x="7532852" y="3046534"/>
            <a:ext cx="4066541"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Mehrfamilienhaus</a:t>
            </a:r>
          </a:p>
        </p:txBody>
      </p:sp>
      <p:sp>
        <p:nvSpPr>
          <p:cNvPr id="164" name="Wahlmöglichkeit"/>
          <p:cNvSpPr txBox="1"/>
          <p:nvPr/>
        </p:nvSpPr>
        <p:spPr>
          <a:xfrm>
            <a:off x="1843227" y="4621334"/>
            <a:ext cx="345094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Wahlmöglichkeit</a:t>
            </a:r>
          </a:p>
        </p:txBody>
      </p:sp>
      <p:sp>
        <p:nvSpPr>
          <p:cNvPr id="165" name="Investitionszuschuss"/>
          <p:cNvSpPr txBox="1"/>
          <p:nvPr/>
        </p:nvSpPr>
        <p:spPr>
          <a:xfrm>
            <a:off x="1737175" y="6484001"/>
            <a:ext cx="47383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Investitionszuschuss</a:t>
            </a:r>
          </a:p>
        </p:txBody>
      </p:sp>
      <p:sp>
        <p:nvSpPr>
          <p:cNvPr id="166" name="Darlehen"/>
          <p:cNvSpPr txBox="1"/>
          <p:nvPr/>
        </p:nvSpPr>
        <p:spPr>
          <a:xfrm>
            <a:off x="8447269" y="6484001"/>
            <a:ext cx="207079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Darlehen</a:t>
            </a:r>
          </a:p>
        </p:txBody>
      </p:sp>
      <p:sp>
        <p:nvSpPr>
          <p:cNvPr id="167" name="Linie"/>
          <p:cNvSpPr/>
          <p:nvPr/>
        </p:nvSpPr>
        <p:spPr>
          <a:xfrm>
            <a:off x="3378200" y="4000894"/>
            <a:ext cx="0" cy="64770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68" name="Linie"/>
          <p:cNvSpPr/>
          <p:nvPr/>
        </p:nvSpPr>
        <p:spPr>
          <a:xfrm>
            <a:off x="3386666" y="5368517"/>
            <a:ext cx="1" cy="119380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69" name="Linie"/>
          <p:cNvSpPr/>
          <p:nvPr/>
        </p:nvSpPr>
        <p:spPr>
          <a:xfrm>
            <a:off x="3623733" y="5329831"/>
            <a:ext cx="5027878" cy="1071587"/>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70" name="Linie"/>
          <p:cNvSpPr/>
          <p:nvPr/>
        </p:nvSpPr>
        <p:spPr>
          <a:xfrm>
            <a:off x="9347199" y="3734450"/>
            <a:ext cx="1" cy="2709335"/>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71" name="Voraussetzung: Bauantrag vor 01.02.1002"/>
          <p:cNvSpPr txBox="1"/>
          <p:nvPr/>
        </p:nvSpPr>
        <p:spPr>
          <a:xfrm>
            <a:off x="1926493" y="1817328"/>
            <a:ext cx="91518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Voraussetzung: Bauantrag vor 01.02.1002</a:t>
            </a:r>
          </a:p>
        </p:txBody>
      </p:sp>
      <p:sp>
        <p:nvSpPr>
          <p:cNvPr id="172" name="Programm 430"/>
          <p:cNvSpPr txBox="1"/>
          <p:nvPr/>
        </p:nvSpPr>
        <p:spPr>
          <a:xfrm>
            <a:off x="2850447" y="7070574"/>
            <a:ext cx="229163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Programm 430</a:t>
            </a:r>
          </a:p>
        </p:txBody>
      </p:sp>
      <p:sp>
        <p:nvSpPr>
          <p:cNvPr id="173" name="Programm 151/152"/>
          <p:cNvSpPr txBox="1"/>
          <p:nvPr/>
        </p:nvSpPr>
        <p:spPr>
          <a:xfrm>
            <a:off x="8099019" y="7070574"/>
            <a:ext cx="2934209"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Programm 151/152</a:t>
            </a:r>
          </a:p>
        </p:txBody>
      </p:sp>
      <p:sp>
        <p:nvSpPr>
          <p:cNvPr id="174" name="Programm 151: Effizienzhaus…"/>
          <p:cNvSpPr txBox="1"/>
          <p:nvPr/>
        </p:nvSpPr>
        <p:spPr>
          <a:xfrm>
            <a:off x="8125400" y="7781459"/>
            <a:ext cx="414835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300"/>
            </a:pPr>
            <a:r>
              <a:t>Programm 151: Effizienzhaus</a:t>
            </a:r>
          </a:p>
          <a:p>
            <a:pPr algn="l">
              <a:defRPr sz="1300"/>
            </a:pPr>
            <a:r>
              <a:t>Programm 152: Einzelmaßnahmen, Maßnahmenpakete</a:t>
            </a:r>
          </a:p>
        </p:txBody>
      </p:sp>
      <p:sp>
        <p:nvSpPr>
          <p:cNvPr id="175" name="Fördermittel der KfW"/>
          <p:cNvSpPr txBox="1"/>
          <p:nvPr/>
        </p:nvSpPr>
        <p:spPr>
          <a:xfrm>
            <a:off x="4171863" y="1129708"/>
            <a:ext cx="466107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Fördermittel der KfW</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Einzelmaßnahme: 50.000€ pro Wohneinheit…"/>
          <p:cNvSpPr txBox="1"/>
          <p:nvPr/>
        </p:nvSpPr>
        <p:spPr>
          <a:xfrm>
            <a:off x="1819757" y="1813751"/>
            <a:ext cx="9365286"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Einzelmaßnahme: 50.000€ pro Wohneinheit</a:t>
            </a:r>
          </a:p>
          <a:p>
            <a:pPr/>
            <a:r>
              <a:t>KfW Effizienzhaus: 100.000€ pro Wohneinheit</a:t>
            </a:r>
          </a:p>
        </p:txBody>
      </p:sp>
      <p:sp>
        <p:nvSpPr>
          <p:cNvPr id="180" name="maximale Fördersumme für ein Objekt"/>
          <p:cNvSpPr txBox="1"/>
          <p:nvPr/>
        </p:nvSpPr>
        <p:spPr>
          <a:xfrm>
            <a:off x="2278322" y="1123950"/>
            <a:ext cx="844815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maximale Fördersumme für ein Objekt</a:t>
            </a:r>
          </a:p>
        </p:txBody>
      </p:sp>
      <p:graphicFrame>
        <p:nvGraphicFramePr>
          <p:cNvPr id="181" name="Tabelle"/>
          <p:cNvGraphicFramePr/>
          <p:nvPr/>
        </p:nvGraphicFramePr>
        <p:xfrm>
          <a:off x="1543413" y="3242733"/>
          <a:ext cx="9917974" cy="5161162"/>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268442"/>
                <a:gridCol w="3049469"/>
                <a:gridCol w="3600060"/>
              </a:tblGrid>
              <a:tr h="820277">
                <a:tc>
                  <a:txBody>
                    <a:bodyPr/>
                    <a:lstStyle/>
                    <a:p>
                      <a:pPr defTabSz="914400">
                        <a:defRPr b="0">
                          <a:solidFill>
                            <a:srgbClr val="000000"/>
                          </a:solidFill>
                        </a:defRPr>
                      </a:pPr>
                      <a:r>
                        <a:rPr b="1" sz="2000">
                          <a:solidFill>
                            <a:srgbClr val="FFFFFF"/>
                          </a:solidFill>
                          <a:sym typeface="Helvetica"/>
                        </a:rPr>
                        <a:t>Typ</a:t>
                      </a:r>
                    </a:p>
                  </a:txBody>
                  <a:tcPr marL="50800" marR="50800" marT="50800" marB="50800" anchor="ctr" anchorCtr="0" horzOverflow="overflow"/>
                </a:tc>
                <a:tc>
                  <a:txBody>
                    <a:bodyPr/>
                    <a:lstStyle/>
                    <a:p>
                      <a:pPr defTabSz="914400">
                        <a:defRPr sz="2000">
                          <a:sym typeface="Helvetica"/>
                        </a:defRPr>
                      </a:pPr>
                      <a:r>
                        <a:t>Zuschuss</a:t>
                      </a:r>
                    </a:p>
                    <a:p>
                      <a:pPr defTabSz="914400">
                        <a:defRPr sz="1400">
                          <a:sym typeface="Helvetica"/>
                        </a:defRPr>
                      </a:pPr>
                      <a:r>
                        <a:t>Programm 430</a:t>
                      </a:r>
                    </a:p>
                  </a:txBody>
                  <a:tcPr marL="50800" marR="50800" marT="50800" marB="50800" anchor="ctr" anchorCtr="0" horzOverflow="overflow"/>
                </a:tc>
                <a:tc>
                  <a:txBody>
                    <a:bodyPr/>
                    <a:lstStyle/>
                    <a:p>
                      <a:pPr defTabSz="914400">
                        <a:defRPr sz="2000">
                          <a:sym typeface="Helvetica"/>
                        </a:defRPr>
                      </a:pPr>
                      <a:r>
                        <a:t>Tilgungszuschuss</a:t>
                      </a:r>
                    </a:p>
                    <a:p>
                      <a:pPr defTabSz="914400">
                        <a:defRPr sz="1400">
                          <a:sym typeface="Helvetica"/>
                        </a:defRPr>
                      </a:pPr>
                      <a:r>
                        <a:t>Programm 151/152</a:t>
                      </a:r>
                    </a:p>
                  </a:txBody>
                  <a:tcPr marL="50800" marR="50800" marT="50800" marB="50800" anchor="ctr" anchorCtr="0" horzOverflow="overflow"/>
                </a:tc>
              </a:tr>
              <a:tr h="547271">
                <a:tc>
                  <a:txBody>
                    <a:bodyPr/>
                    <a:lstStyle/>
                    <a:p>
                      <a:pPr defTabSz="914400"/>
                      <a:r>
                        <a:rPr sz="1700"/>
                        <a:t>KfW-Effizienzhaus 55</a:t>
                      </a:r>
                    </a:p>
                  </a:txBody>
                  <a:tcPr marL="50800" marR="50800" marT="50800" marB="50800" anchor="ctr" anchorCtr="0" horzOverflow="overflow"/>
                </a:tc>
                <a:tc>
                  <a:txBody>
                    <a:bodyPr/>
                    <a:lstStyle/>
                    <a:p>
                      <a:pPr defTabSz="914400">
                        <a:defRPr sz="1900"/>
                      </a:pPr>
                      <a:r>
                        <a:t>30%</a:t>
                      </a:r>
                    </a:p>
                    <a:p>
                      <a:pPr defTabSz="914400">
                        <a:defRPr sz="1000"/>
                      </a:pPr>
                      <a:r>
                        <a:t>max. 30.000 pro WE</a:t>
                      </a:r>
                    </a:p>
                  </a:txBody>
                  <a:tcPr marL="50800" marR="50800" marT="50800" marB="50800" anchor="ctr" anchorCtr="0" horzOverflow="overflow"/>
                </a:tc>
                <a:tc>
                  <a:txBody>
                    <a:bodyPr/>
                    <a:lstStyle/>
                    <a:p>
                      <a:pPr defTabSz="914400">
                        <a:defRPr sz="1900"/>
                      </a:pPr>
                      <a:r>
                        <a:t>27,5%</a:t>
                      </a:r>
                    </a:p>
                    <a:p>
                      <a:pPr defTabSz="914400">
                        <a:defRPr sz="1000"/>
                      </a:pPr>
                      <a:r>
                        <a:t>max. 27.500 pro WE</a:t>
                      </a:r>
                    </a:p>
                  </a:txBody>
                  <a:tcPr marL="50800" marR="50800" marT="50800" marB="50800" anchor="ctr" anchorCtr="0" horzOverflow="overflow"/>
                </a:tc>
              </a:tr>
              <a:tr h="567886">
                <a:tc>
                  <a:txBody>
                    <a:bodyPr/>
                    <a:lstStyle/>
                    <a:p>
                      <a:pPr defTabSz="914400"/>
                      <a:r>
                        <a:rPr sz="1700"/>
                        <a:t>KfW-Effizienzhaus 70</a:t>
                      </a:r>
                    </a:p>
                  </a:txBody>
                  <a:tcPr marL="50800" marR="50800" marT="50800" marB="50800" anchor="ctr" anchorCtr="0" horzOverflow="overflow"/>
                </a:tc>
                <a:tc>
                  <a:txBody>
                    <a:bodyPr/>
                    <a:lstStyle/>
                    <a:p>
                      <a:pPr defTabSz="914400">
                        <a:defRPr sz="1900"/>
                      </a:pPr>
                      <a:r>
                        <a:t>25%</a:t>
                      </a:r>
                    </a:p>
                    <a:p>
                      <a:pPr defTabSz="914400">
                        <a:defRPr sz="1000"/>
                      </a:pPr>
                      <a:r>
                        <a:t>max. 25.000 pro WE</a:t>
                      </a:r>
                    </a:p>
                  </a:txBody>
                  <a:tcPr marL="50800" marR="50800" marT="50800" marB="50800" anchor="ctr" anchorCtr="0" horzOverflow="overflow"/>
                </a:tc>
                <a:tc>
                  <a:txBody>
                    <a:bodyPr/>
                    <a:lstStyle/>
                    <a:p>
                      <a:pPr defTabSz="914400">
                        <a:defRPr sz="1900"/>
                      </a:pPr>
                      <a:r>
                        <a:t>22,5%</a:t>
                      </a:r>
                    </a:p>
                    <a:p>
                      <a:pPr defTabSz="914400">
                        <a:defRPr sz="1000"/>
                      </a:pPr>
                      <a:r>
                        <a:t>max. 22.500 pro WE</a:t>
                      </a:r>
                    </a:p>
                  </a:txBody>
                  <a:tcPr marL="50800" marR="50800" marT="50800" marB="50800" anchor="ctr" anchorCtr="0" horzOverflow="overflow"/>
                </a:tc>
              </a:tr>
              <a:tr h="645145">
                <a:tc>
                  <a:txBody>
                    <a:bodyPr/>
                    <a:lstStyle/>
                    <a:p>
                      <a:pPr defTabSz="914400"/>
                      <a:r>
                        <a:rPr sz="1700"/>
                        <a:t>KfW-Effizienzhaus 85</a:t>
                      </a:r>
                    </a:p>
                  </a:txBody>
                  <a:tcPr marL="50800" marR="50800" marT="50800" marB="50800" anchor="ctr" anchorCtr="0" horzOverflow="overflow"/>
                </a:tc>
                <a:tc>
                  <a:txBody>
                    <a:bodyPr/>
                    <a:lstStyle/>
                    <a:p>
                      <a:pPr defTabSz="914400">
                        <a:defRPr sz="1900"/>
                      </a:pPr>
                      <a:r>
                        <a:t>20%</a:t>
                      </a:r>
                    </a:p>
                    <a:p>
                      <a:pPr defTabSz="914400">
                        <a:defRPr sz="1000"/>
                      </a:pPr>
                      <a:r>
                        <a:t>max. 20.000 pro WE</a:t>
                      </a:r>
                    </a:p>
                  </a:txBody>
                  <a:tcPr marL="50800" marR="50800" marT="50800" marB="50800" anchor="ctr" anchorCtr="0" horzOverflow="overflow"/>
                </a:tc>
                <a:tc>
                  <a:txBody>
                    <a:bodyPr/>
                    <a:lstStyle/>
                    <a:p>
                      <a:pPr defTabSz="914400">
                        <a:defRPr sz="1900"/>
                      </a:pPr>
                      <a:r>
                        <a:t>17,5%</a:t>
                      </a:r>
                    </a:p>
                    <a:p>
                      <a:pPr defTabSz="914400">
                        <a:defRPr sz="1000"/>
                      </a:pPr>
                      <a:r>
                        <a:t>max. 17.500 pro WE</a:t>
                      </a:r>
                    </a:p>
                  </a:txBody>
                  <a:tcPr marL="50800" marR="50800" marT="50800" marB="50800" anchor="ctr" anchorCtr="0" horzOverflow="overflow"/>
                </a:tc>
              </a:tr>
              <a:tr h="645145">
                <a:tc>
                  <a:txBody>
                    <a:bodyPr/>
                    <a:lstStyle/>
                    <a:p>
                      <a:pPr defTabSz="914400"/>
                      <a:r>
                        <a:rPr sz="1700"/>
                        <a:t>KfW-Effizienzhaus 100</a:t>
                      </a:r>
                    </a:p>
                  </a:txBody>
                  <a:tcPr marL="50800" marR="50800" marT="50800" marB="50800" anchor="ctr" anchorCtr="0" horzOverflow="overflow"/>
                </a:tc>
                <a:tc>
                  <a:txBody>
                    <a:bodyPr/>
                    <a:lstStyle/>
                    <a:p>
                      <a:pPr defTabSz="914400">
                        <a:defRPr sz="1900"/>
                      </a:pPr>
                      <a:r>
                        <a:t>17,5%</a:t>
                      </a:r>
                    </a:p>
                    <a:p>
                      <a:pPr defTabSz="914400">
                        <a:defRPr sz="1000"/>
                      </a:pPr>
                      <a:r>
                        <a:t>max. 17.500 pro WE</a:t>
                      </a:r>
                    </a:p>
                  </a:txBody>
                  <a:tcPr marL="50800" marR="50800" marT="50800" marB="50800" anchor="ctr" anchorCtr="0" horzOverflow="overflow"/>
                </a:tc>
                <a:tc>
                  <a:txBody>
                    <a:bodyPr/>
                    <a:lstStyle/>
                    <a:p>
                      <a:pPr defTabSz="914400">
                        <a:defRPr sz="1900"/>
                      </a:pPr>
                      <a:r>
                        <a:t>15,0%</a:t>
                      </a:r>
                    </a:p>
                    <a:p>
                      <a:pPr defTabSz="914400">
                        <a:defRPr sz="1000"/>
                      </a:pPr>
                      <a:r>
                        <a:t>max. 15.000 pro WE</a:t>
                      </a:r>
                    </a:p>
                  </a:txBody>
                  <a:tcPr marL="50800" marR="50800" marT="50800" marB="50800" anchor="ctr" anchorCtr="0" horzOverflow="overflow"/>
                </a:tc>
              </a:tr>
              <a:tr h="645145">
                <a:tc>
                  <a:txBody>
                    <a:bodyPr/>
                    <a:lstStyle/>
                    <a:p>
                      <a:pPr defTabSz="914400"/>
                      <a:r>
                        <a:rPr sz="1700"/>
                        <a:t>KfW-Effizienzhaus 115</a:t>
                      </a:r>
                    </a:p>
                  </a:txBody>
                  <a:tcPr marL="50800" marR="50800" marT="50800" marB="50800" anchor="ctr" anchorCtr="0" horzOverflow="overflow"/>
                </a:tc>
                <a:tc>
                  <a:txBody>
                    <a:bodyPr/>
                    <a:lstStyle/>
                    <a:p>
                      <a:pPr defTabSz="914400">
                        <a:defRPr sz="1900"/>
                      </a:pPr>
                      <a:r>
                        <a:t>15%</a:t>
                      </a:r>
                    </a:p>
                    <a:p>
                      <a:pPr defTabSz="914400">
                        <a:defRPr sz="1000"/>
                      </a:pPr>
                      <a:r>
                        <a:t>max. 15.000 pro WE</a:t>
                      </a:r>
                    </a:p>
                  </a:txBody>
                  <a:tcPr marL="50800" marR="50800" marT="50800" marB="50800" anchor="ctr" anchorCtr="0" horzOverflow="overflow"/>
                </a:tc>
                <a:tc>
                  <a:txBody>
                    <a:bodyPr/>
                    <a:lstStyle/>
                    <a:p>
                      <a:pPr defTabSz="914400">
                        <a:defRPr sz="1900"/>
                      </a:pPr>
                      <a:r>
                        <a:t>12,5%</a:t>
                      </a:r>
                    </a:p>
                    <a:p>
                      <a:pPr defTabSz="914400">
                        <a:defRPr sz="1000"/>
                      </a:pPr>
                      <a:r>
                        <a:t>max. 12.500 pro WE</a:t>
                      </a:r>
                    </a:p>
                  </a:txBody>
                  <a:tcPr marL="50800" marR="50800" marT="50800" marB="50800" anchor="ctr" anchorCtr="0" horzOverflow="overflow"/>
                </a:tc>
              </a:tr>
              <a:tr h="645145">
                <a:tc>
                  <a:txBody>
                    <a:bodyPr/>
                    <a:lstStyle/>
                    <a:p>
                      <a:pPr defTabSz="914400"/>
                      <a:r>
                        <a:rPr b="1" sz="1700">
                          <a:latin typeface="Helvetica"/>
                          <a:ea typeface="Helvetica"/>
                          <a:cs typeface="Helvetica"/>
                          <a:sym typeface="Helvetica"/>
                        </a:rPr>
                        <a:t>Heizung-/Lüftungspaket</a:t>
                      </a:r>
                    </a:p>
                  </a:txBody>
                  <a:tcPr marL="50800" marR="50800" marT="50800" marB="50800" anchor="ctr" anchorCtr="0" horzOverflow="overflow"/>
                </a:tc>
                <a:tc>
                  <a:txBody>
                    <a:bodyPr/>
                    <a:lstStyle/>
                    <a:p>
                      <a:pPr defTabSz="914400">
                        <a:defRPr sz="1900"/>
                      </a:pPr>
                      <a:r>
                        <a:t>15%</a:t>
                      </a:r>
                    </a:p>
                    <a:p>
                      <a:pPr defTabSz="914400">
                        <a:defRPr sz="1000"/>
                      </a:pPr>
                      <a:r>
                        <a:t>max. 7.500 pro WE</a:t>
                      </a:r>
                    </a:p>
                  </a:txBody>
                  <a:tcPr marL="50800" marR="50800" marT="50800" marB="50800" anchor="ctr" anchorCtr="0" horzOverflow="overflow"/>
                </a:tc>
                <a:tc>
                  <a:txBody>
                    <a:bodyPr/>
                    <a:lstStyle/>
                    <a:p>
                      <a:pPr defTabSz="914400">
                        <a:defRPr sz="1900"/>
                      </a:pPr>
                      <a:r>
                        <a:t>12,5%</a:t>
                      </a:r>
                    </a:p>
                    <a:p>
                      <a:pPr defTabSz="914400">
                        <a:defRPr sz="1000"/>
                      </a:pPr>
                      <a:r>
                        <a:t>max. 6.250 pro WE</a:t>
                      </a:r>
                    </a:p>
                  </a:txBody>
                  <a:tcPr marL="50800" marR="50800" marT="50800" marB="50800" anchor="ctr" anchorCtr="0" horzOverflow="overflow"/>
                </a:tc>
              </a:tr>
              <a:tr h="645145">
                <a:tc>
                  <a:txBody>
                    <a:bodyPr/>
                    <a:lstStyle/>
                    <a:p>
                      <a:pPr defTabSz="914400"/>
                      <a:r>
                        <a:rPr b="1" sz="1700">
                          <a:latin typeface="Helvetica"/>
                          <a:ea typeface="Helvetica"/>
                          <a:cs typeface="Helvetica"/>
                          <a:sym typeface="Helvetica"/>
                        </a:rPr>
                        <a:t>Einzelmaßnahmen</a:t>
                      </a:r>
                    </a:p>
                  </a:txBody>
                  <a:tcPr marL="50800" marR="50800" marT="50800" marB="50800" anchor="ctr" anchorCtr="0" horzOverflow="overflow"/>
                </a:tc>
                <a:tc>
                  <a:txBody>
                    <a:bodyPr/>
                    <a:lstStyle/>
                    <a:p>
                      <a:pPr defTabSz="914400">
                        <a:defRPr sz="1900"/>
                      </a:pPr>
                      <a:r>
                        <a:t>10%</a:t>
                      </a:r>
                    </a:p>
                    <a:p>
                      <a:pPr defTabSz="914400">
                        <a:defRPr sz="1000"/>
                      </a:pPr>
                      <a:r>
                        <a:t>max. 5.000 pro WE</a:t>
                      </a:r>
                    </a:p>
                  </a:txBody>
                  <a:tcPr marL="50800" marR="50800" marT="50800" marB="50800" anchor="ctr" anchorCtr="0" horzOverflow="overflow"/>
                </a:tc>
                <a:tc>
                  <a:txBody>
                    <a:bodyPr/>
                    <a:lstStyle/>
                    <a:p>
                      <a:pPr defTabSz="914400">
                        <a:defRPr sz="1900"/>
                      </a:pPr>
                      <a:r>
                        <a:t>7,5%</a:t>
                      </a:r>
                    </a:p>
                    <a:p>
                      <a:pPr defTabSz="914400">
                        <a:defRPr sz="1000"/>
                      </a:pPr>
                      <a:r>
                        <a:t>max. 3.750 pro WE</a:t>
                      </a:r>
                    </a:p>
                  </a:txBody>
                  <a:tcPr marL="50800" marR="50800" marT="50800" marB="50800" anchor="ctr" anchorCtr="0" horzOverflow="overflow"/>
                </a:tc>
              </a:tr>
            </a:tbl>
          </a:graphicData>
        </a:graphic>
      </p:graphicFrame>
      <p:sp>
        <p:nvSpPr>
          <p:cNvPr id="182" name="Effektivzins: 0,75%"/>
          <p:cNvSpPr txBox="1"/>
          <p:nvPr/>
        </p:nvSpPr>
        <p:spPr>
          <a:xfrm>
            <a:off x="9737026" y="8411633"/>
            <a:ext cx="1709548"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Effektivzins: 0,75%</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Einzelmaßnahme"/>
          <p:cNvSpPr txBox="1"/>
          <p:nvPr/>
        </p:nvSpPr>
        <p:spPr>
          <a:xfrm>
            <a:off x="894829" y="1016008"/>
            <a:ext cx="38491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Einzelmaßnahme</a:t>
            </a:r>
          </a:p>
        </p:txBody>
      </p:sp>
      <p:sp>
        <p:nvSpPr>
          <p:cNvPr id="185" name="Wärmedämmung von Wänden…"/>
          <p:cNvSpPr txBox="1"/>
          <p:nvPr/>
        </p:nvSpPr>
        <p:spPr>
          <a:xfrm>
            <a:off x="1761066" y="1593147"/>
            <a:ext cx="8845869"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SzPct val="75000"/>
              <a:buChar char="•"/>
              <a:defRPr sz="2500"/>
            </a:pPr>
            <a:r>
              <a:t>Wärmedämmung von Wänden</a:t>
            </a:r>
          </a:p>
          <a:p>
            <a:pPr marL="444500" indent="-444500" algn="l">
              <a:buSzPct val="75000"/>
              <a:buChar char="•"/>
              <a:defRPr sz="2500"/>
            </a:pPr>
            <a:r>
              <a:t>Wärmedämmung von Dachflächen</a:t>
            </a:r>
          </a:p>
          <a:p>
            <a:pPr marL="444500" indent="-444500" algn="l">
              <a:buSzPct val="75000"/>
              <a:buChar char="•"/>
              <a:defRPr sz="2500"/>
            </a:pPr>
            <a:r>
              <a:t>Erneuerung von Fenster und Außentüren</a:t>
            </a:r>
          </a:p>
          <a:p>
            <a:pPr marL="444500" indent="-444500" algn="l">
              <a:buSzPct val="75000"/>
              <a:buChar char="•"/>
              <a:defRPr sz="2500"/>
            </a:pPr>
            <a:r>
              <a:t>Erneuerung/Einbau einer Lüftungsanlage</a:t>
            </a:r>
          </a:p>
          <a:p>
            <a:pPr marL="444500" indent="-444500" algn="l">
              <a:buSzPct val="75000"/>
              <a:buChar char="•"/>
              <a:defRPr sz="2500"/>
            </a:pPr>
            <a:r>
              <a:t>Erneuerung der Heizungsanlage</a:t>
            </a:r>
          </a:p>
          <a:p>
            <a:pPr marL="444500" indent="-444500" algn="l">
              <a:buSzPct val="75000"/>
              <a:buChar char="•"/>
              <a:defRPr sz="2500"/>
            </a:pPr>
            <a:r>
              <a:t>Optimierung bestehender Heizungsanlagen (älter 2 Jahre)</a:t>
            </a:r>
          </a:p>
        </p:txBody>
      </p:sp>
      <p:sp>
        <p:nvSpPr>
          <p:cNvPr id="186" name="Maßnahmenpakete"/>
          <p:cNvSpPr txBox="1"/>
          <p:nvPr/>
        </p:nvSpPr>
        <p:spPr>
          <a:xfrm>
            <a:off x="1017558" y="4003319"/>
            <a:ext cx="42302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Maßnahmenpakete</a:t>
            </a:r>
          </a:p>
        </p:txBody>
      </p:sp>
      <p:sp>
        <p:nvSpPr>
          <p:cNvPr id="187" name="Heizungspaket…"/>
          <p:cNvSpPr txBox="1"/>
          <p:nvPr/>
        </p:nvSpPr>
        <p:spPr>
          <a:xfrm>
            <a:off x="1741699" y="4733569"/>
            <a:ext cx="278193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SzPct val="75000"/>
              <a:buChar char="•"/>
              <a:defRPr sz="2500"/>
            </a:pPr>
            <a:r>
              <a:t>Heizungspaket</a:t>
            </a:r>
          </a:p>
          <a:p>
            <a:pPr marL="444500" indent="-444500" algn="l">
              <a:buSzPct val="75000"/>
              <a:buChar char="•"/>
              <a:defRPr sz="2500"/>
            </a:pPr>
            <a:r>
              <a:t>Lüftungspaket</a:t>
            </a:r>
          </a:p>
        </p:txBody>
      </p:sp>
      <p:sp>
        <p:nvSpPr>
          <p:cNvPr id="188" name="KfW-Effizienzhaus"/>
          <p:cNvSpPr txBox="1"/>
          <p:nvPr/>
        </p:nvSpPr>
        <p:spPr>
          <a:xfrm>
            <a:off x="1001538" y="5647266"/>
            <a:ext cx="40929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KfW-Effizienzhaus</a:t>
            </a:r>
          </a:p>
        </p:txBody>
      </p:sp>
      <p:sp>
        <p:nvSpPr>
          <p:cNvPr id="189" name="KfW-Effizienzhaus 115…"/>
          <p:cNvSpPr txBox="1"/>
          <p:nvPr/>
        </p:nvSpPr>
        <p:spPr>
          <a:xfrm>
            <a:off x="1724765" y="6349991"/>
            <a:ext cx="4452304"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SzPct val="75000"/>
              <a:buChar char="•"/>
              <a:defRPr sz="2500"/>
            </a:pPr>
            <a:r>
              <a:t>KfW-Effizienzhaus 115</a:t>
            </a:r>
          </a:p>
          <a:p>
            <a:pPr marL="444500" indent="-444500" algn="l">
              <a:buSzPct val="75000"/>
              <a:buChar char="•"/>
              <a:defRPr sz="2500"/>
            </a:pPr>
            <a:r>
              <a:t>KfW-Effizienzhaus 100</a:t>
            </a:r>
          </a:p>
          <a:p>
            <a:pPr marL="444500" indent="-444500" algn="l">
              <a:buSzPct val="75000"/>
              <a:buChar char="•"/>
              <a:defRPr sz="2500"/>
            </a:pPr>
            <a:r>
              <a:t>KfW-Effizienzhaus 85</a:t>
            </a:r>
          </a:p>
          <a:p>
            <a:pPr marL="444500" indent="-444500" algn="l">
              <a:buSzPct val="75000"/>
              <a:buChar char="•"/>
              <a:defRPr sz="2500"/>
            </a:pPr>
            <a:r>
              <a:t>KfW-Effizienzhaus 70</a:t>
            </a:r>
          </a:p>
          <a:p>
            <a:pPr marL="444500" indent="-444500" algn="l">
              <a:buSzPct val="75000"/>
              <a:buChar char="•"/>
              <a:defRPr sz="2500"/>
            </a:pPr>
            <a:r>
              <a:t>KfW-Effizienzhaus 55</a:t>
            </a:r>
          </a:p>
          <a:p>
            <a:pPr marL="444500" indent="-444500" algn="l">
              <a:buClr>
                <a:srgbClr val="A6AAA9"/>
              </a:buClr>
              <a:buSzPct val="75000"/>
              <a:buChar char="•"/>
              <a:defRPr sz="2500">
                <a:solidFill>
                  <a:srgbClr val="A6AAA9"/>
                </a:solidFill>
              </a:defRPr>
            </a:pPr>
            <a:r>
              <a:t>KfW-Effizienzhaus Denkmal</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1" name="Tabelle"/>
          <p:cNvGraphicFramePr/>
          <p:nvPr/>
        </p:nvGraphicFramePr>
        <p:xfrm>
          <a:off x="1066800" y="2201333"/>
          <a:ext cx="10464800" cy="624522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488266"/>
                <a:gridCol w="3488266"/>
                <a:gridCol w="3488266"/>
              </a:tblGrid>
              <a:tr h="1040870">
                <a:tc>
                  <a:txBody>
                    <a:bodyPr/>
                    <a:lstStyle/>
                    <a:p>
                      <a:pPr defTabSz="914400"/>
                      <a:r>
                        <a:rPr sz="2600"/>
                        <a:t>Dach</a:t>
                      </a:r>
                    </a:p>
                  </a:txBody>
                  <a:tcPr marL="50800" marR="50800" marT="50800" marB="50800" anchor="ctr" anchorCtr="0" horzOverflow="overflow"/>
                </a:tc>
                <a:tc>
                  <a:txBody>
                    <a:bodyPr/>
                    <a:lstStyle/>
                    <a:p>
                      <a:pPr defTabSz="914400"/>
                      <a:r>
                        <a:rPr sz="2500"/>
                        <a:t>U besser 0,14 W/m²K</a:t>
                      </a:r>
                    </a:p>
                  </a:txBody>
                  <a:tcPr marL="50800" marR="50800" marT="50800" marB="50800" anchor="ctr" anchorCtr="0" horzOverflow="overflow"/>
                </a:tc>
                <a:tc>
                  <a:txBody>
                    <a:bodyPr/>
                    <a:lstStyle/>
                    <a:p>
                      <a:pPr defTabSz="914400">
                        <a:defRPr sz="2200"/>
                      </a:pPr>
                      <a:r>
                        <a:t>Dachflächenfenster</a:t>
                      </a:r>
                    </a:p>
                    <a:p>
                      <a:pPr defTabSz="914400">
                        <a:defRPr sz="2200"/>
                      </a:pPr>
                      <a:r>
                        <a:t>U</a:t>
                      </a:r>
                      <a:r>
                        <a:rPr baseline="-36363"/>
                        <a:t>W</a:t>
                      </a:r>
                      <a:r>
                        <a:t> besser 1,0 W/m²K</a:t>
                      </a:r>
                    </a:p>
                  </a:txBody>
                  <a:tcPr marL="50800" marR="50800" marT="50800" marB="50800" anchor="ctr" anchorCtr="0" horzOverflow="overflow"/>
                </a:tc>
              </a:tr>
              <a:tr h="1040870">
                <a:tc>
                  <a:txBody>
                    <a:bodyPr/>
                    <a:lstStyle/>
                    <a:p>
                      <a:pPr defTabSz="914400"/>
                      <a:r>
                        <a:rPr sz="2600"/>
                        <a:t>Fassade</a:t>
                      </a:r>
                    </a:p>
                  </a:txBody>
                  <a:tcPr marL="50800" marR="50800" marT="50800" marB="50800" anchor="ctr" anchorCtr="0" horzOverflow="overflow"/>
                </a:tc>
                <a:tc>
                  <a:txBody>
                    <a:bodyPr/>
                    <a:lstStyle/>
                    <a:p>
                      <a:pPr defTabSz="914400"/>
                      <a:r>
                        <a:rPr sz="2500"/>
                        <a:t>U besser 0,20 W/m²K</a:t>
                      </a:r>
                    </a:p>
                  </a:txBody>
                  <a:tcPr marL="50800" marR="50800" marT="50800" marB="50800" anchor="ctr" anchorCtr="0" horzOverflow="overflow"/>
                </a:tc>
                <a:tc>
                  <a:txBody>
                    <a:bodyPr/>
                    <a:lstStyle/>
                    <a:p>
                      <a:pPr defTabSz="914400">
                        <a:defRPr sz="2600"/>
                      </a:pPr>
                    </a:p>
                  </a:txBody>
                  <a:tcPr marL="50800" marR="50800" marT="50800" marB="50800" anchor="ctr" anchorCtr="0" horzOverflow="overflow"/>
                </a:tc>
              </a:tr>
              <a:tr h="1040870">
                <a:tc>
                  <a:txBody>
                    <a:bodyPr/>
                    <a:lstStyle/>
                    <a:p>
                      <a:pPr defTabSz="914400"/>
                      <a:r>
                        <a:rPr sz="2600"/>
                        <a:t>Fenster</a:t>
                      </a:r>
                    </a:p>
                  </a:txBody>
                  <a:tcPr marL="50800" marR="50800" marT="50800" marB="50800" anchor="ctr" anchorCtr="0" horzOverflow="overflow"/>
                </a:tc>
                <a:tc>
                  <a:txBody>
                    <a:bodyPr/>
                    <a:lstStyle/>
                    <a:p>
                      <a:pPr defTabSz="914400">
                        <a:defRPr sz="2500"/>
                      </a:pPr>
                      <a:r>
                        <a:t>U</a:t>
                      </a:r>
                      <a:r>
                        <a:rPr baseline="-31999"/>
                        <a:t>W</a:t>
                      </a:r>
                      <a:r>
                        <a:t> besser 0,95 W/m²K</a:t>
                      </a:r>
                    </a:p>
                  </a:txBody>
                  <a:tcPr marL="50800" marR="50800" marT="50800" marB="50800" anchor="ctr" anchorCtr="0" horzOverflow="overflow"/>
                </a:tc>
                <a:tc>
                  <a:txBody>
                    <a:bodyPr/>
                    <a:lstStyle/>
                    <a:p>
                      <a:pPr defTabSz="914400"/>
                      <a:r>
                        <a:rPr sz="1600"/>
                        <a:t>Wand muß besser als Fenster sein
i.d.R. nur ab Baujahr 1979
sonst weitere Maßnahmen</a:t>
                      </a:r>
                    </a:p>
                  </a:txBody>
                  <a:tcPr marL="50800" marR="50800" marT="50800" marB="50800" anchor="ctr" anchorCtr="0" horzOverflow="overflow"/>
                </a:tc>
              </a:tr>
              <a:tr h="1040870">
                <a:tc>
                  <a:txBody>
                    <a:bodyPr/>
                    <a:lstStyle/>
                    <a:p>
                      <a:pPr defTabSz="914400"/>
                      <a:r>
                        <a:rPr sz="2600"/>
                        <a:t>Hauseingangstür</a:t>
                      </a:r>
                    </a:p>
                  </a:txBody>
                  <a:tcPr marL="50800" marR="50800" marT="50800" marB="50800" anchor="ctr" anchorCtr="0" horzOverflow="overflow"/>
                </a:tc>
                <a:tc>
                  <a:txBody>
                    <a:bodyPr/>
                    <a:lstStyle/>
                    <a:p>
                      <a:pPr defTabSz="914400">
                        <a:defRPr sz="2500"/>
                      </a:pPr>
                      <a:r>
                        <a:t>U</a:t>
                      </a:r>
                      <a:r>
                        <a:rPr baseline="-31999"/>
                        <a:t>D</a:t>
                      </a:r>
                      <a:r>
                        <a:t> besser 1,3 W/m²K</a:t>
                      </a:r>
                    </a:p>
                  </a:txBody>
                  <a:tcPr marL="50800" marR="50800" marT="50800" marB="50800" anchor="ctr" anchorCtr="0" horzOverflow="overflow"/>
                </a:tc>
                <a:tc>
                  <a:txBody>
                    <a:bodyPr/>
                    <a:lstStyle/>
                    <a:p>
                      <a:pPr defTabSz="914400"/>
                      <a:r>
                        <a:rPr sz="1600"/>
                        <a:t>Wand muß besser als Tür sein
i.d.R. nur ab Baujahr 1969
sonst weitere Maßnahmen</a:t>
                      </a:r>
                    </a:p>
                  </a:txBody>
                  <a:tcPr marL="50800" marR="50800" marT="50800" marB="50800" anchor="ctr" anchorCtr="0" horzOverflow="overflow"/>
                </a:tc>
              </a:tr>
              <a:tr h="1040870">
                <a:tc>
                  <a:txBody>
                    <a:bodyPr/>
                    <a:lstStyle/>
                    <a:p>
                      <a:pPr defTabSz="914400"/>
                      <a:r>
                        <a:rPr sz="2600"/>
                        <a:t>Heizung</a:t>
                      </a:r>
                    </a:p>
                  </a:txBody>
                  <a:tcPr marL="50800" marR="50800" marT="50800" marB="50800" anchor="ctr" anchorCtr="0" horzOverflow="overflow"/>
                </a:tc>
                <a:tc gridSpan="2">
                  <a:txBody>
                    <a:bodyPr/>
                    <a:lstStyle/>
                    <a:p>
                      <a:pPr defTabSz="914400"/>
                      <a:r>
                        <a:rPr sz="2100"/>
                        <a:t>Brennwerttechnik, Effizienzpumpen Heizflächen sind zu überprüfen, hydraulischer Abgleich, Optimierung der Heizkurve</a:t>
                      </a:r>
                    </a:p>
                  </a:txBody>
                  <a:tcPr marL="50800" marR="50800" marT="50800" marB="50800" anchor="ctr" anchorCtr="0" horzOverflow="overflow"/>
                </a:tc>
                <a:tc hMerge="1">
                  <a:tcPr/>
                </a:tc>
              </a:tr>
              <a:tr h="1040870">
                <a:tc>
                  <a:txBody>
                    <a:bodyPr/>
                    <a:lstStyle/>
                    <a:p>
                      <a:pPr defTabSz="914400"/>
                      <a:r>
                        <a:rPr sz="2600"/>
                        <a:t>Lüftung</a:t>
                      </a:r>
                    </a:p>
                  </a:txBody>
                  <a:tcPr marL="50800" marR="50800" marT="50800" marB="50800" anchor="ctr" anchorCtr="0" horzOverflow="overflow"/>
                </a:tc>
                <a:tc gridSpan="2">
                  <a:txBody>
                    <a:bodyPr/>
                    <a:lstStyle/>
                    <a:p>
                      <a:pPr defTabSz="914400"/>
                      <a:r>
                        <a:rPr sz="2600"/>
                        <a:t>Lüftungsanlage mit Wärmerückgewinnung</a:t>
                      </a:r>
                    </a:p>
                  </a:txBody>
                  <a:tcPr marL="50800" marR="50800" marT="50800" marB="50800" anchor="ctr" anchorCtr="0" horzOverflow="overflow"/>
                </a:tc>
                <a:tc hMerge="1">
                  <a:tcPr/>
                </a:tc>
              </a:tr>
            </a:tbl>
          </a:graphicData>
        </a:graphic>
      </p:graphicFrame>
      <p:sp>
        <p:nvSpPr>
          <p:cNvPr id="192" name="Voraussetzungen Einzelmaßnahmen"/>
          <p:cNvSpPr txBox="1"/>
          <p:nvPr/>
        </p:nvSpPr>
        <p:spPr>
          <a:xfrm>
            <a:off x="2282961" y="1321710"/>
            <a:ext cx="803247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Voraussetzungen Einzelmaßnahmen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Kontaktaufnahme"/>
          <p:cNvSpPr txBox="1"/>
          <p:nvPr/>
        </p:nvSpPr>
        <p:spPr>
          <a:xfrm>
            <a:off x="4653483" y="1200150"/>
            <a:ext cx="369783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Kontaktaufnahme</a:t>
            </a:r>
          </a:p>
        </p:txBody>
      </p:sp>
      <p:sp>
        <p:nvSpPr>
          <p:cNvPr id="195" name="Vor-Ort Beratung…"/>
          <p:cNvSpPr txBox="1"/>
          <p:nvPr/>
        </p:nvSpPr>
        <p:spPr>
          <a:xfrm>
            <a:off x="1195366" y="2566719"/>
            <a:ext cx="3680004"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Vor-Ort Beratung</a:t>
            </a:r>
          </a:p>
          <a:p>
            <a:pPr>
              <a:defRPr sz="1800"/>
            </a:pPr>
            <a:r>
              <a:t>gefördert vom BAFA</a:t>
            </a:r>
          </a:p>
        </p:txBody>
      </p:sp>
      <p:sp>
        <p:nvSpPr>
          <p:cNvPr id="196" name="BAFA: Bundesamt für Wirtschaft und Ausfuhrkontrolle"/>
          <p:cNvSpPr txBox="1"/>
          <p:nvPr/>
        </p:nvSpPr>
        <p:spPr>
          <a:xfrm>
            <a:off x="142663" y="8083550"/>
            <a:ext cx="569214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rPr sz="1800"/>
              <a:t>BAFA: Bundesamt für Wirtschaft und Ausfuhrkontrolle</a:t>
            </a:r>
            <a:r>
              <a:t> </a:t>
            </a:r>
          </a:p>
        </p:txBody>
      </p:sp>
      <p:sp>
        <p:nvSpPr>
          <p:cNvPr id="197" name="Fördermittelberatung"/>
          <p:cNvSpPr txBox="1"/>
          <p:nvPr/>
        </p:nvSpPr>
        <p:spPr>
          <a:xfrm>
            <a:off x="7401568" y="2706419"/>
            <a:ext cx="44078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Fördermittelberatung</a:t>
            </a:r>
          </a:p>
        </p:txBody>
      </p:sp>
      <p:sp>
        <p:nvSpPr>
          <p:cNvPr id="198" name="Online-Antrag"/>
          <p:cNvSpPr txBox="1"/>
          <p:nvPr/>
        </p:nvSpPr>
        <p:spPr>
          <a:xfrm>
            <a:off x="5069077" y="4328786"/>
            <a:ext cx="29599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Online-Antrag</a:t>
            </a:r>
          </a:p>
        </p:txBody>
      </p:sp>
      <p:sp>
        <p:nvSpPr>
          <p:cNvPr id="199" name="energetische Baubegleitung"/>
          <p:cNvSpPr txBox="1"/>
          <p:nvPr/>
        </p:nvSpPr>
        <p:spPr>
          <a:xfrm>
            <a:off x="3595065" y="5464378"/>
            <a:ext cx="590793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energetische Baubegleitung</a:t>
            </a:r>
          </a:p>
        </p:txBody>
      </p:sp>
      <p:sp>
        <p:nvSpPr>
          <p:cNvPr id="200" name="Verwendungsnachweis"/>
          <p:cNvSpPr txBox="1"/>
          <p:nvPr/>
        </p:nvSpPr>
        <p:spPr>
          <a:xfrm>
            <a:off x="4128846" y="6838037"/>
            <a:ext cx="484037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Verwendungsnachweis</a:t>
            </a:r>
          </a:p>
        </p:txBody>
      </p:sp>
      <p:sp>
        <p:nvSpPr>
          <p:cNvPr id="201" name="Linie"/>
          <p:cNvSpPr/>
          <p:nvPr/>
        </p:nvSpPr>
        <p:spPr>
          <a:xfrm flipH="1">
            <a:off x="3961739" y="1826710"/>
            <a:ext cx="2305547" cy="797904"/>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02" name="Linie"/>
          <p:cNvSpPr/>
          <p:nvPr/>
        </p:nvSpPr>
        <p:spPr>
          <a:xfrm>
            <a:off x="6675042" y="1873186"/>
            <a:ext cx="2125829" cy="908368"/>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03" name="Linie"/>
          <p:cNvSpPr/>
          <p:nvPr/>
        </p:nvSpPr>
        <p:spPr>
          <a:xfrm>
            <a:off x="3162367" y="3528571"/>
            <a:ext cx="3072993" cy="892936"/>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04" name="Linie"/>
          <p:cNvSpPr/>
          <p:nvPr/>
        </p:nvSpPr>
        <p:spPr>
          <a:xfrm flipH="1">
            <a:off x="6801927" y="3359237"/>
            <a:ext cx="1990775" cy="996488"/>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05" name="Linie"/>
          <p:cNvSpPr/>
          <p:nvPr/>
        </p:nvSpPr>
        <p:spPr>
          <a:xfrm>
            <a:off x="6455901" y="4908709"/>
            <a:ext cx="1" cy="715479"/>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06" name="Linie"/>
          <p:cNvSpPr/>
          <p:nvPr/>
        </p:nvSpPr>
        <p:spPr>
          <a:xfrm>
            <a:off x="6438967" y="6123347"/>
            <a:ext cx="1" cy="825516"/>
          </a:xfrm>
          <a:prstGeom prst="line">
            <a:avLst/>
          </a:prstGeom>
          <a:ln w="25400">
            <a:solidFill>
              <a:srgbClr val="000000"/>
            </a:solidFill>
            <a:miter lim="400000"/>
            <a:tailEnd type="triangle"/>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ach"/>
          <p:cNvSpPr txBox="1"/>
          <p:nvPr/>
        </p:nvSpPr>
        <p:spPr>
          <a:xfrm>
            <a:off x="5898896" y="1070302"/>
            <a:ext cx="12070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Dach</a:t>
            </a:r>
          </a:p>
        </p:txBody>
      </p:sp>
      <p:graphicFrame>
        <p:nvGraphicFramePr>
          <p:cNvPr id="209" name="Tabelle"/>
          <p:cNvGraphicFramePr/>
          <p:nvPr/>
        </p:nvGraphicFramePr>
        <p:xfrm>
          <a:off x="712912" y="1844036"/>
          <a:ext cx="10477501" cy="6336227"/>
        </p:xfrm>
        <a:graphic xmlns:a="http://schemas.openxmlformats.org/drawingml/2006/main">
          <a:graphicData uri="http://schemas.openxmlformats.org/drawingml/2006/table">
            <a:tbl>
              <a:tblPr firstCol="1" firstRow="1" lastCol="0" lastRow="0" bandCol="0" bandRow="0" rtl="0">
                <a:tableStyleId>{C7B018BB-80A7-4F77-B60F-C8B233D01FF8}</a:tableStyleId>
              </a:tblPr>
              <a:tblGrid>
                <a:gridCol w="2187425"/>
                <a:gridCol w="1998494"/>
                <a:gridCol w="2092960"/>
                <a:gridCol w="2092960"/>
                <a:gridCol w="2092960"/>
              </a:tblGrid>
              <a:tr h="1264705">
                <a:tc>
                  <a:txBody>
                    <a:bodyPr/>
                    <a:lstStyle/>
                    <a:p>
                      <a:pPr defTabSz="914400">
                        <a:tabLst>
                          <a:tab pos="1181100" algn="l"/>
                        </a:tabLst>
                        <a:defRPr b="0">
                          <a:solidFill>
                            <a:srgbClr val="000000"/>
                          </a:solidFill>
                        </a:defRPr>
                      </a:pPr>
                      <a:r>
                        <a:rPr b="1" sz="2200">
                          <a:solidFill>
                            <a:srgbClr val="FFFFFF"/>
                          </a:solidFill>
                          <a:effectLst>
                            <a:outerShdw sx="100000" sy="100000" kx="0" ky="0" algn="b" rotWithShape="0" blurRad="25400" dist="25400" dir="5400000">
                              <a:srgbClr val="000000">
                                <a:alpha val="60000"/>
                              </a:srgbClr>
                            </a:outerShdw>
                          </a:effectLst>
                          <a:sym typeface="Helvetica"/>
                        </a:rPr>
                        <a:t>Maßnahme</a:t>
                      </a:r>
                    </a:p>
                  </a:txBody>
                  <a:tcPr marL="50800" marR="50800" marT="50800" marB="50800" anchor="ctr" anchorCtr="0" horzOverflow="overflow"/>
                </a:tc>
                <a:tc>
                  <a:txBody>
                    <a:bodyPr/>
                    <a:lstStyle/>
                    <a:p>
                      <a:pPr defTabSz="914400">
                        <a:tabLst>
                          <a:tab pos="1181100" algn="l"/>
                        </a:tabLst>
                        <a:defRPr b="0">
                          <a:solidFill>
                            <a:srgbClr val="000000"/>
                          </a:solidFill>
                        </a:defRPr>
                      </a:pPr>
                      <a:r>
                        <a:rPr b="1" sz="1700">
                          <a:solidFill>
                            <a:srgbClr val="FFFFFF"/>
                          </a:solidFill>
                          <a:effectLst>
                            <a:outerShdw sx="100000" sy="100000" kx="0" ky="0" algn="b" rotWithShape="0" blurRad="25400" dist="25400" dir="5400000">
                              <a:srgbClr val="000000">
                                <a:alpha val="60000"/>
                              </a:srgbClr>
                            </a:outerShdw>
                          </a:effectLst>
                          <a:sym typeface="Helvetica"/>
                        </a:rPr>
                        <a:t>Vorteile</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Kosten</a:t>
                      </a:r>
                    </a:p>
                  </a:txBody>
                  <a:tcPr marL="50800" marR="50800" marT="50800" marB="50800" anchor="ctr" anchorCtr="0" horzOverflow="overflow"/>
                </a:tc>
                <a:tc>
                  <a:txBody>
                    <a:bodyPr/>
                    <a:lstStyle/>
                    <a:p>
                      <a:pPr defTabSz="914400">
                        <a:tabLst>
                          <a:tab pos="1181100" algn="l"/>
                        </a:tabLst>
                        <a:defRPr b="0">
                          <a:solidFill>
                            <a:srgbClr val="000000"/>
                          </a:solidFill>
                        </a:defRPr>
                      </a:pPr>
                      <a:r>
                        <a:rPr b="1" sz="1600">
                          <a:solidFill>
                            <a:srgbClr val="FFFFFF"/>
                          </a:solidFill>
                          <a:effectLst>
                            <a:outerShdw sx="100000" sy="100000" kx="0" ky="0" algn="b" rotWithShape="0" blurRad="25400" dist="25400" dir="5400000">
                              <a:srgbClr val="000000">
                                <a:alpha val="60000"/>
                              </a:srgbClr>
                            </a:outerShdw>
                          </a:effectLst>
                          <a:sym typeface="Helvetica"/>
                        </a:rPr>
                        <a:t>Bauphysik</a:t>
                      </a:r>
                    </a:p>
                  </a:txBody>
                  <a:tcPr marL="50800" marR="50800" marT="50800" marB="50800" anchor="ctr" anchorCtr="0" horzOverflow="overflow"/>
                </a:tc>
                <a:tc>
                  <a:txBody>
                    <a:bodyPr/>
                    <a:lstStyle/>
                    <a:p>
                      <a:pPr defTabSz="914400">
                        <a:tabLst>
                          <a:tab pos="1181100" algn="l"/>
                        </a:tabLst>
                        <a:defRPr b="0">
                          <a:solidFill>
                            <a:srgbClr val="000000"/>
                          </a:solidFill>
                        </a:defRPr>
                      </a:pPr>
                      <a:r>
                        <a:rPr b="1" sz="1600">
                          <a:solidFill>
                            <a:srgbClr val="FFFFFF"/>
                          </a:solidFill>
                          <a:effectLst>
                            <a:outerShdw sx="100000" sy="100000" kx="0" ky="0" algn="b" rotWithShape="0" blurRad="25400" dist="25400" dir="5400000">
                              <a:srgbClr val="000000">
                                <a:alpha val="60000"/>
                              </a:srgbClr>
                            </a:outerShdw>
                          </a:effectLst>
                          <a:sym typeface="Helvetica"/>
                        </a:rPr>
                        <a:t>Wichtig</a:t>
                      </a:r>
                    </a:p>
                  </a:txBody>
                  <a:tcPr marL="50800" marR="50800" marT="50800" marB="50800" anchor="ctr" anchorCtr="0" horzOverflow="overflow"/>
                </a:tc>
              </a:tr>
              <a:tr h="1264705">
                <a:tc>
                  <a:txBody>
                    <a:bodyPr/>
                    <a:lstStyle/>
                    <a:p>
                      <a:pPr defTabSz="914400">
                        <a:tabLst>
                          <a:tab pos="1181100" algn="l"/>
                        </a:tabLst>
                        <a:defRPr b="0">
                          <a:solidFill>
                            <a:srgbClr val="000000"/>
                          </a:solidFill>
                        </a:defRPr>
                      </a:pPr>
                      <a:r>
                        <a:rPr b="1" sz="2200">
                          <a:solidFill>
                            <a:srgbClr val="FFFFFF"/>
                          </a:solidFill>
                          <a:effectLst>
                            <a:outerShdw sx="100000" sy="100000" kx="0" ky="0" algn="b" rotWithShape="0" blurRad="25400" dist="25400" dir="5400000">
                              <a:srgbClr val="000000">
                                <a:alpha val="60000"/>
                              </a:srgbClr>
                            </a:outerShdw>
                          </a:effectLst>
                          <a:sym typeface="Helvetica"/>
                        </a:rPr>
                        <a:t>Aufsparren-Dämmung</a:t>
                      </a:r>
                    </a:p>
                  </a:txBody>
                  <a:tcPr marL="50800" marR="50800" marT="50800" marB="50800" anchor="ctr" anchorCtr="0" horzOverflow="overflow"/>
                </a:tc>
                <a:tc>
                  <a:txBody>
                    <a:bodyPr/>
                    <a:lstStyle/>
                    <a:p>
                      <a:pPr defTabSz="914400"/>
                      <a:r>
                        <a:rPr sz="1700"/>
                        <a:t>erfolgt von außen, kein Verlust von Innenraum</a:t>
                      </a:r>
                    </a:p>
                  </a:txBody>
                  <a:tcPr marL="50800" marR="50800" marT="50800" marB="50800" anchor="ctr" anchorCtr="0" horzOverflow="overflow"/>
                </a:tc>
                <a:tc>
                  <a:txBody>
                    <a:bodyPr/>
                    <a:lstStyle/>
                    <a:p>
                      <a:pPr defTabSz="914400"/>
                      <a:r>
                        <a:rPr sz="2600"/>
                        <a:t>200-250€/m²</a:t>
                      </a:r>
                    </a:p>
                  </a:txBody>
                  <a:tcPr marL="50800" marR="50800" marT="50800" marB="50800" anchor="ctr" anchorCtr="0" horzOverflow="overflow"/>
                </a:tc>
                <a:tc>
                  <a:txBody>
                    <a:bodyPr/>
                    <a:lstStyle/>
                    <a:p>
                      <a:pPr defTabSz="914400"/>
                      <a:r>
                        <a:rPr sz="1600"/>
                        <a:t>durchgehende Dämmung, keine Wärmebrücken</a:t>
                      </a:r>
                    </a:p>
                  </a:txBody>
                  <a:tcPr marL="50800" marR="50800" marT="50800" marB="50800" anchor="ctr" anchorCtr="0" horzOverflow="overflow"/>
                </a:tc>
                <a:tc>
                  <a:txBody>
                    <a:bodyPr/>
                    <a:lstStyle/>
                    <a:p>
                      <a:pPr defTabSz="914400">
                        <a:defRPr sz="1600"/>
                      </a:pPr>
                    </a:p>
                  </a:txBody>
                  <a:tcPr marL="50800" marR="50800" marT="50800" marB="50800" anchor="ctr" anchorCtr="0" horzOverflow="overflow">
                    <a:lnR w="12700">
                      <a:solidFill>
                        <a:srgbClr val="606060"/>
                      </a:solidFill>
                      <a:miter lim="400000"/>
                    </a:lnR>
                  </a:tcPr>
                </a:tc>
              </a:tr>
              <a:tr h="1264705">
                <a:tc>
                  <a:txBody>
                    <a:bodyPr/>
                    <a:lstStyle/>
                    <a:p>
                      <a:pPr defTabSz="914400">
                        <a:tabLst>
                          <a:tab pos="1181100" algn="l"/>
                        </a:tabLst>
                        <a:defRPr b="0">
                          <a:solidFill>
                            <a:srgbClr val="000000"/>
                          </a:solidFill>
                        </a:defRPr>
                      </a:pPr>
                      <a:r>
                        <a:rPr b="1">
                          <a:solidFill>
                            <a:srgbClr val="FFFFFF"/>
                          </a:solidFill>
                          <a:effectLst>
                            <a:outerShdw sx="100000" sy="100000" kx="0" ky="0" algn="b" rotWithShape="0" blurRad="25400" dist="25400" dir="5400000">
                              <a:srgbClr val="000000">
                                <a:alpha val="60000"/>
                              </a:srgbClr>
                            </a:outerShdw>
                          </a:effectLst>
                          <a:sym typeface="Helvetica"/>
                        </a:rPr>
                        <a:t>Zwischensparren-dämmung</a:t>
                      </a:r>
                    </a:p>
                  </a:txBody>
                  <a:tcPr marL="50800" marR="50800" marT="50800" marB="50800" anchor="ctr" anchorCtr="0" horzOverflow="overflow"/>
                </a:tc>
                <a:tc>
                  <a:txBody>
                    <a:bodyPr/>
                    <a:lstStyle/>
                    <a:p>
                      <a:pPr defTabSz="914400"/>
                      <a:r>
                        <a:rPr sz="1700"/>
                        <a:t>Leicht zu montieren, günstig</a:t>
                      </a:r>
                    </a:p>
                  </a:txBody>
                  <a:tcPr marL="50800" marR="50800" marT="50800" marB="50800" anchor="ctr" anchorCtr="0" horzOverflow="overflow"/>
                </a:tc>
                <a:tc>
                  <a:txBody>
                    <a:bodyPr/>
                    <a:lstStyle/>
                    <a:p>
                      <a:pPr defTabSz="914400"/>
                      <a:r>
                        <a:rPr sz="2600"/>
                        <a:t>40-60€/m²</a:t>
                      </a:r>
                    </a:p>
                  </a:txBody>
                  <a:tcPr marL="50800" marR="50800" marT="50800" marB="50800" anchor="ctr" anchorCtr="0" horzOverflow="overflow"/>
                </a:tc>
                <a:tc>
                  <a:txBody>
                    <a:bodyPr/>
                    <a:lstStyle/>
                    <a:p>
                      <a:pPr defTabSz="914400"/>
                      <a:r>
                        <a:rPr sz="1600"/>
                        <a:t>Sparren verschlechtern Ergebnis</a:t>
                      </a:r>
                    </a:p>
                  </a:txBody>
                  <a:tcPr marL="50800" marR="50800" marT="50800" marB="50800" anchor="ctr" anchorCtr="0" horzOverflow="overflow"/>
                </a:tc>
                <a:tc>
                  <a:txBody>
                    <a:bodyPr/>
                    <a:lstStyle/>
                    <a:p>
                      <a:pPr defTabSz="914400"/>
                      <a:r>
                        <a:rPr sz="1600"/>
                        <a:t>Kann zu Problemen mit Feuchte führen</a:t>
                      </a:r>
                    </a:p>
                  </a:txBody>
                  <a:tcPr marL="50800" marR="50800" marT="50800" marB="50800" anchor="ctr" anchorCtr="0" horzOverflow="overflow">
                    <a:lnR w="12700">
                      <a:solidFill>
                        <a:srgbClr val="606060"/>
                      </a:solidFill>
                      <a:miter lim="400000"/>
                    </a:lnR>
                  </a:tcPr>
                </a:tc>
              </a:tr>
              <a:tr h="1264705">
                <a:tc>
                  <a:txBody>
                    <a:bodyPr/>
                    <a:lstStyle/>
                    <a:p>
                      <a:pPr defTabSz="914400">
                        <a:tabLst>
                          <a:tab pos="1181100" algn="l"/>
                        </a:tabLst>
                        <a:defRPr b="0">
                          <a:solidFill>
                            <a:srgbClr val="000000"/>
                          </a:solidFill>
                        </a:defRPr>
                      </a:pPr>
                      <a:r>
                        <a:rPr b="1">
                          <a:solidFill>
                            <a:srgbClr val="FFFFFF"/>
                          </a:solidFill>
                          <a:effectLst>
                            <a:outerShdw sx="100000" sy="100000" kx="0" ky="0" algn="b" rotWithShape="0" blurRad="25400" dist="25400" dir="5400000">
                              <a:srgbClr val="000000">
                                <a:alpha val="60000"/>
                              </a:srgbClr>
                            </a:outerShdw>
                          </a:effectLst>
                          <a:sym typeface="Helvetica"/>
                        </a:rPr>
                        <a:t>Untersparren-dämmung</a:t>
                      </a:r>
                    </a:p>
                  </a:txBody>
                  <a:tcPr marL="50800" marR="50800" marT="50800" marB="50800" anchor="ctr" anchorCtr="0" horzOverflow="overflow"/>
                </a:tc>
                <a:tc>
                  <a:txBody>
                    <a:bodyPr/>
                    <a:lstStyle/>
                    <a:p>
                      <a:pPr defTabSz="914400"/>
                      <a:r>
                        <a:rPr sz="1700"/>
                        <a:t>Leicht zu montieren, günstig</a:t>
                      </a:r>
                    </a:p>
                  </a:txBody>
                  <a:tcPr marL="50800" marR="50800" marT="50800" marB="50800" anchor="ctr" anchorCtr="0" horzOverflow="overflow"/>
                </a:tc>
                <a:tc>
                  <a:txBody>
                    <a:bodyPr/>
                    <a:lstStyle/>
                    <a:p>
                      <a:pPr defTabSz="914400"/>
                      <a:r>
                        <a:rPr sz="2600"/>
                        <a:t>30-60€/m²</a:t>
                      </a:r>
                    </a:p>
                  </a:txBody>
                  <a:tcPr marL="50800" marR="50800" marT="50800" marB="50800" anchor="ctr" anchorCtr="0" horzOverflow="overflow"/>
                </a:tc>
                <a:tc>
                  <a:txBody>
                    <a:bodyPr/>
                    <a:lstStyle/>
                    <a:p>
                      <a:pPr defTabSz="914400"/>
                      <a:r>
                        <a:rPr sz="1600"/>
                        <a:t>Verlust von Nutzfläche</a:t>
                      </a:r>
                    </a:p>
                  </a:txBody>
                  <a:tcPr marL="50800" marR="50800" marT="50800" marB="50800" anchor="ctr" anchorCtr="0" horzOverflow="overflow"/>
                </a:tc>
                <a:tc>
                  <a:txBody>
                    <a:bodyPr/>
                    <a:lstStyle/>
                    <a:p>
                      <a:pPr defTabSz="914400"/>
                      <a:r>
                        <a:rPr sz="1600"/>
                        <a:t>Kann zu Problemen mit Feuchte führen</a:t>
                      </a:r>
                    </a:p>
                  </a:txBody>
                  <a:tcPr marL="50800" marR="50800" marT="50800" marB="50800" anchor="ctr" anchorCtr="0" horzOverflow="overflow">
                    <a:lnR w="12700">
                      <a:solidFill>
                        <a:srgbClr val="606060"/>
                      </a:solidFill>
                      <a:miter lim="400000"/>
                    </a:lnR>
                  </a:tcPr>
                </a:tc>
              </a:tr>
              <a:tr h="1264705">
                <a:tc>
                  <a:txBody>
                    <a:bodyPr/>
                    <a:lstStyle/>
                    <a:p>
                      <a:pPr defTabSz="914400">
                        <a:tabLst>
                          <a:tab pos="1181100" algn="l"/>
                        </a:tabLst>
                        <a:defRPr b="0">
                          <a:solidFill>
                            <a:srgbClr val="000000"/>
                          </a:solidFill>
                        </a:defRPr>
                      </a:pPr>
                      <a:r>
                        <a:rPr b="1">
                          <a:solidFill>
                            <a:srgbClr val="FFFFFF"/>
                          </a:solidFill>
                          <a:effectLst>
                            <a:outerShdw sx="100000" sy="100000" kx="0" ky="0" algn="b" rotWithShape="0" blurRad="25400" dist="25400" dir="5400000">
                              <a:srgbClr val="000000">
                                <a:alpha val="60000"/>
                              </a:srgbClr>
                            </a:outerShdw>
                          </a:effectLst>
                          <a:sym typeface="Helvetica"/>
                        </a:rPr>
                        <a:t>Dachboden-dämmung</a:t>
                      </a:r>
                    </a:p>
                  </a:txBody>
                  <a:tcPr marL="50800" marR="50800" marT="50800" marB="50800" anchor="ctr" anchorCtr="0" horzOverflow="overflow"/>
                </a:tc>
                <a:tc>
                  <a:txBody>
                    <a:bodyPr/>
                    <a:lstStyle/>
                    <a:p>
                      <a:pPr defTabSz="914400"/>
                      <a:r>
                        <a:rPr sz="1700"/>
                        <a:t>Alternative wenn Dachboden kalt</a:t>
                      </a:r>
                    </a:p>
                  </a:txBody>
                  <a:tcPr marL="50800" marR="50800" marT="50800" marB="50800" anchor="ctr" anchorCtr="0" horzOverflow="overflow">
                    <a:lnB w="12700">
                      <a:solidFill>
                        <a:srgbClr val="606060"/>
                      </a:solidFill>
                      <a:miter lim="400000"/>
                    </a:lnB>
                  </a:tcPr>
                </a:tc>
                <a:tc>
                  <a:txBody>
                    <a:bodyPr/>
                    <a:lstStyle/>
                    <a:p>
                      <a:pPr defTabSz="914400"/>
                      <a:r>
                        <a:rPr sz="2600"/>
                        <a:t>40-60€/m²</a:t>
                      </a:r>
                    </a:p>
                  </a:txBody>
                  <a:tcPr marL="50800" marR="50800" marT="50800" marB="50800" anchor="ctr" anchorCtr="0" horzOverflow="overflow">
                    <a:lnB w="12700">
                      <a:solidFill>
                        <a:srgbClr val="606060"/>
                      </a:solidFill>
                      <a:miter lim="400000"/>
                    </a:lnB>
                  </a:tcPr>
                </a:tc>
                <a:tc>
                  <a:txBody>
                    <a:bodyPr/>
                    <a:lstStyle/>
                    <a:p>
                      <a:pPr defTabSz="914400"/>
                      <a:r>
                        <a:rPr sz="1600"/>
                        <a:t>Kann auch begehbar ausgeführt werden, Verlust der verbleibenden Höhe</a:t>
                      </a:r>
                    </a:p>
                  </a:txBody>
                  <a:tcPr marL="50800" marR="50800" marT="50800" marB="50800" anchor="ctr" anchorCtr="0" horzOverflow="overflow">
                    <a:lnB w="12700">
                      <a:solidFill>
                        <a:srgbClr val="606060"/>
                      </a:solidFill>
                      <a:miter lim="400000"/>
                    </a:lnB>
                  </a:tcPr>
                </a:tc>
                <a:tc>
                  <a:txBody>
                    <a:bodyPr/>
                    <a:lstStyle/>
                    <a:p>
                      <a:pPr defTabSz="914400">
                        <a:defRPr sz="1600"/>
                      </a:pPr>
                    </a:p>
                  </a:txBody>
                  <a:tcPr marL="50800" marR="50800" marT="50800" marB="50800" anchor="ctr" anchorCtr="0" horzOverflow="overflow">
                    <a:lnR w="12700">
                      <a:solidFill>
                        <a:srgbClr val="606060"/>
                      </a:solidFill>
                      <a:miter lim="400000"/>
                    </a:lnR>
                    <a:lnB w="12700">
                      <a:solidFill>
                        <a:srgbClr val="606060"/>
                      </a:solidFill>
                      <a:miter lim="400000"/>
                    </a:lnB>
                  </a:tcPr>
                </a:tc>
              </a:tr>
            </a:tbl>
          </a:graphicData>
        </a:graphic>
      </p:graphicFrame>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DSC_6561.jpeg" descr="DSC_6561.jpeg"/>
          <p:cNvPicPr>
            <a:picLocks noChangeAspect="1"/>
          </p:cNvPicPr>
          <p:nvPr/>
        </p:nvPicPr>
        <p:blipFill>
          <a:blip r:embed="rId2">
            <a:extLst/>
          </a:blip>
          <a:stretch>
            <a:fillRect/>
          </a:stretch>
        </p:blipFill>
        <p:spPr>
          <a:xfrm>
            <a:off x="188131" y="1746053"/>
            <a:ext cx="6233161" cy="4155441"/>
          </a:xfrm>
          <a:prstGeom prst="rect">
            <a:avLst/>
          </a:prstGeom>
          <a:ln w="12700">
            <a:miter lim="400000"/>
          </a:ln>
        </p:spPr>
      </p:pic>
      <p:sp>
        <p:nvSpPr>
          <p:cNvPr id="212" name="Geringere Heizkosten…"/>
          <p:cNvSpPr txBox="1"/>
          <p:nvPr/>
        </p:nvSpPr>
        <p:spPr>
          <a:xfrm>
            <a:off x="6477505" y="1717683"/>
            <a:ext cx="4586376" cy="231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algn="l">
              <a:buSzPct val="75000"/>
              <a:buChar char="•"/>
              <a:defRPr sz="2400"/>
            </a:pPr>
            <a:r>
              <a:t>Geringere Heizkosten</a:t>
            </a:r>
          </a:p>
          <a:p>
            <a:pPr marL="444500" indent="-444500" algn="l">
              <a:buSzPct val="75000"/>
              <a:buChar char="•"/>
              <a:defRPr sz="2400"/>
            </a:pPr>
            <a:r>
              <a:t>Besserer Hitzeschutz im Sommer</a:t>
            </a:r>
          </a:p>
          <a:p>
            <a:pPr marL="444500" indent="-444500" algn="l">
              <a:buSzPct val="75000"/>
              <a:buChar char="•"/>
              <a:defRPr sz="2400"/>
            </a:pPr>
            <a:r>
              <a:t>Verminderung der Wärmeverluste über den Dachboden</a:t>
            </a:r>
          </a:p>
        </p:txBody>
      </p:sp>
      <p:sp>
        <p:nvSpPr>
          <p:cNvPr id="213" name="Dach"/>
          <p:cNvSpPr txBox="1"/>
          <p:nvPr/>
        </p:nvSpPr>
        <p:spPr>
          <a:xfrm>
            <a:off x="236693" y="1033772"/>
            <a:ext cx="12070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Dach</a:t>
            </a:r>
          </a:p>
        </p:txBody>
      </p:sp>
      <p:pic>
        <p:nvPicPr>
          <p:cNvPr id="214" name="DSC_6044.jpeg" descr="DSC_6044.jpeg"/>
          <p:cNvPicPr>
            <a:picLocks noChangeAspect="0"/>
          </p:cNvPicPr>
          <p:nvPr/>
        </p:nvPicPr>
        <p:blipFill>
          <a:blip r:embed="rId3">
            <a:extLst/>
          </a:blip>
          <a:stretch>
            <a:fillRect/>
          </a:stretch>
        </p:blipFill>
        <p:spPr>
          <a:xfrm>
            <a:off x="140898" y="1662013"/>
            <a:ext cx="2915621" cy="1977614"/>
          </a:xfrm>
          <a:prstGeom prst="rect">
            <a:avLst/>
          </a:prstGeom>
          <a:effectLst>
            <a:outerShdw sx="100000" sy="100000" kx="0" ky="0" algn="b" rotWithShape="0" blurRad="63500" dist="25400" dir="5400000">
              <a:srgbClr val="000000">
                <a:alpha val="50000"/>
              </a:srgbClr>
            </a:outerShdw>
          </a:effectLst>
        </p:spPr>
      </p:pic>
      <p:sp>
        <p:nvSpPr>
          <p:cNvPr id="215" name="(3) Eigentümer von Wohngebäuden sowie von Nichtwohngebäuden, die nach ihrer Zweckbestimmung jährlich mindestens vier Monate und auf Innentemperaturen von mindestens 19 Grad Celsius beheizt werden, müssen dafür sorgen, dass zugängliche Decken beheizter Räume zum unbeheizten Dachraum (oberste Geschossdecken), die nicht die Anforderungen an den Mindestwärmeschutz nach DIN 4108-2: 2013-02 erfüllen, nach dem 31. Dezember 2015 so gedämmt sind, dass der Wärmedurchgangskoeffizient der obersten Geschossdecke 0,24 Watt/(m2⋅K) nicht überschreitet. Die Pflicht nach Satz 1 gilt als erfüllt, wenn anstelle der obersten Geschossdecke das darüber liegende Dach entsprechend gedämmt ist oder den Anforderungen an den Mindestwärmeschutz nach DIN 4108-2: 2013-02 genügt. Bei Maßnahmen zur Dämmung nach den Sätzen 1 und 2 in Deckenzwischenräumen oder Sparrenzwischenräumen ist Anlage 3 Nummer 4 Satz 4 und 6 entsprechend anzuwen- den."/>
          <p:cNvSpPr txBox="1"/>
          <p:nvPr/>
        </p:nvSpPr>
        <p:spPr>
          <a:xfrm>
            <a:off x="187891" y="5966074"/>
            <a:ext cx="11954366" cy="13619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200"/>
            </a:lvl1pPr>
          </a:lstStyle>
          <a:p>
            <a:pPr/>
            <a:r>
              <a:t>(3) Eigentümer von Wohngebäuden sowie von Nichtwohngebäuden, die nach ihrer Zweckbestimmung jährlich mindestens vier Monate und auf Innentemperaturen von mindestens 19 Grad Celsius beheizt werden, müssen dafür sorgen, dass zugängliche Decken beheizter Räume zum unbeheizten Dachraum (oberste Geschossdecken), die nicht die Anforderungen an den Mindestwärmeschutz nach DIN 4108-2: 2013-02 erfüllen, nach dem 31. Dezember 2015 so gedämmt sind, dass der Wärmedurchgangskoeffizient der obersten Geschossdecke 0,24 Watt/(m2⋅K) nicht überschreitet. Die Pflicht nach Satz 1 gilt als erfüllt, wenn anstelle der obersten Geschossdecke das darüber liegende Dach entsprechend gedämmt ist oder den Anforderungen an den Mindestwärmeschutz nach DIN 4108-2: 2013-02 genügt. Bei Maßnahmen zur Dämmung nach den Sätzen 1 und 2 in Deckenzwischenräumen oder Sparrenzwischenräumen ist Anlage 3 Nummer 4 Satz 4 und 6 entsprechend anzuwen- den.</a:t>
            </a:r>
          </a:p>
        </p:txBody>
      </p:sp>
      <p:sp>
        <p:nvSpPr>
          <p:cNvPr id="216" name="(4) Bei Wohngebäuden mit nicht mehr als zwei Wohnungen, von denen der Eigentümer eine Wohnung am 1. Februar 2002 selbst bewohnt hat, sind die Pflichten nach den Absätzen 1 bis 3 erst im Falle eines Eigentümerwechsels nach dem 1. Februar 2002 von dem neuen Eigentümer zu erfüllen. Die Frist zur Pflichterfüllung beträgt zwei Jahre ab dem ersten Eigentumsübergang."/>
          <p:cNvSpPr txBox="1"/>
          <p:nvPr/>
        </p:nvSpPr>
        <p:spPr>
          <a:xfrm>
            <a:off x="182446" y="7345978"/>
            <a:ext cx="11813086"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200"/>
            </a:lvl1pPr>
          </a:lstStyle>
          <a:p>
            <a:pPr/>
            <a:r>
              <a:t>(4) Bei Wohngebäuden mit nicht mehr als zwei Wohnungen, von denen der Eigentümer eine Wohnung am 1. Februar 2002 selbst bewohnt hat, sind die Pflichten nach den Absätzen 1 bis 3 erst im Falle eines Eigentümerwechsels nach dem 1. Februar 2002 von dem neuen Eigentümer zu erfüllen. Die Frist zur Pflichterfüllung beträgt zwei Jahre ab dem ersten Eigentumsübergang.</a:t>
            </a:r>
          </a:p>
        </p:txBody>
      </p:sp>
      <p:sp>
        <p:nvSpPr>
          <p:cNvPr id="217" name="Auszug aus der aktuellen Energieeinsparverordnung (EnEV)"/>
          <p:cNvSpPr txBox="1"/>
          <p:nvPr/>
        </p:nvSpPr>
        <p:spPr>
          <a:xfrm>
            <a:off x="7043868" y="5481334"/>
            <a:ext cx="5218548"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Helvetica"/>
                <a:ea typeface="Helvetica"/>
                <a:cs typeface="Helvetica"/>
                <a:sym typeface="Helvetica"/>
              </a:defRPr>
            </a:lvl1pPr>
          </a:lstStyle>
          <a:p>
            <a:pPr/>
            <a:r>
              <a:t>Auszug aus der aktuellen Energieeinsparverordnung (EnEV)</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Fenster und Fassade"/>
          <p:cNvSpPr txBox="1"/>
          <p:nvPr/>
        </p:nvSpPr>
        <p:spPr>
          <a:xfrm>
            <a:off x="145008" y="1079856"/>
            <a:ext cx="443438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Fenster und Fassade</a:t>
            </a:r>
          </a:p>
        </p:txBody>
      </p:sp>
      <p:graphicFrame>
        <p:nvGraphicFramePr>
          <p:cNvPr id="220" name="Tabelle"/>
          <p:cNvGraphicFramePr/>
          <p:nvPr/>
        </p:nvGraphicFramePr>
        <p:xfrm>
          <a:off x="546100" y="1858656"/>
          <a:ext cx="11416110" cy="692819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924208"/>
                <a:gridCol w="6626439"/>
                <a:gridCol w="1865461"/>
              </a:tblGrid>
              <a:tr h="2426411">
                <a:tc>
                  <a:txBody>
                    <a:bodyPr/>
                    <a:lstStyle/>
                    <a:p>
                      <a:pPr defTabSz="914400">
                        <a:defRPr sz="2600"/>
                      </a:pPr>
                    </a:p>
                  </a:txBody>
                  <a:tcPr marL="50800" marR="50800" marT="50800" marB="50800" anchor="ctr" anchorCtr="0" horzOverflow="overflow">
                    <a:blipFill rotWithShape="1">
                      <a:blip r:embed="rId2"/>
                      <a:srcRect l="0" t="0" r="0" b="0"/>
                      <a:stretch>
                        <a:fillRect/>
                      </a:stretch>
                    </a:blipFill>
                  </a:tcPr>
                </a:tc>
                <a:tc>
                  <a:txBody>
                    <a:bodyPr/>
                    <a:lstStyle/>
                    <a:p>
                      <a:pPr algn="l" defTabSz="914400">
                        <a:defRPr b="1">
                          <a:latin typeface="Helvetica"/>
                          <a:ea typeface="Helvetica"/>
                          <a:cs typeface="Helvetica"/>
                          <a:sym typeface="Helvetica"/>
                        </a:defRPr>
                      </a:pPr>
                      <a:r>
                        <a:t>Polystrol-Polystrol-Hartschaum (EPS)</a:t>
                      </a:r>
                    </a:p>
                    <a:p>
                      <a:pPr algn="l" defTabSz="914400"/>
                      <a:r>
                        <a:t>EPS kommt bei der Fassadendämmung am häufigsten zum Einsatz. Es ist kostengünstig, sehr leicht zu verarbeiten und hat ausgezeichnete Dämmeigenschaften.</a:t>
                      </a:r>
                    </a:p>
                    <a:p>
                      <a:pPr algn="l" defTabSz="914400">
                        <a:defRPr sz="1400"/>
                      </a:pPr>
                      <a:r>
                        <a:t>Das Styrol-Granulat wird zu kleinen Polystyrolkugeln aufgeschäumt und diese in einer großen Blockform mit Heißdampf miteinander verschweißt. Aus den Blöcken werden anschließend die einzelnen Dämmplatten geschnitten. Ein weiterer Grund für die Beliebtheit dieses Dämmstoffs: EPS-Dämmplatten sind so gut wie unverrottbar.</a:t>
                      </a:r>
                    </a:p>
                  </a:txBody>
                  <a:tcPr marL="50800" marR="50800" marT="50800" marB="50800" anchor="t" anchorCtr="0" horzOverflow="overflow"/>
                </a:tc>
                <a:tc>
                  <a:txBody>
                    <a:bodyPr/>
                    <a:lstStyle/>
                    <a:p>
                      <a:pPr defTabSz="914400"/>
                      <a:r>
                        <a:rPr sz="2600"/>
                        <a:t>63 %</a:t>
                      </a:r>
                    </a:p>
                  </a:txBody>
                  <a:tcPr marL="50800" marR="50800" marT="50800" marB="50800" anchor="ctr" anchorCtr="0" horzOverflow="overflow"/>
                </a:tc>
              </a:tr>
              <a:tr h="2192387">
                <a:tc>
                  <a:txBody>
                    <a:bodyPr/>
                    <a:lstStyle/>
                    <a:p>
                      <a:pPr defTabSz="914400">
                        <a:defRPr sz="2600"/>
                      </a:pPr>
                    </a:p>
                  </a:txBody>
                  <a:tcPr marL="50800" marR="50800" marT="50800" marB="50800" anchor="ctr" anchorCtr="0" horzOverflow="overflow">
                    <a:blipFill rotWithShape="1">
                      <a:blip r:embed="rId3"/>
                      <a:srcRect l="0" t="0" r="0" b="0"/>
                      <a:stretch>
                        <a:fillRect/>
                      </a:stretch>
                    </a:blipFill>
                  </a:tcPr>
                </a:tc>
                <a:tc>
                  <a:txBody>
                    <a:bodyPr/>
                    <a:lstStyle/>
                    <a:p>
                      <a:pPr algn="l" defTabSz="914400">
                        <a:defRPr b="1">
                          <a:latin typeface="Helvetica"/>
                          <a:ea typeface="Helvetica"/>
                          <a:cs typeface="Helvetica"/>
                          <a:sym typeface="Helvetica"/>
                        </a:defRPr>
                      </a:pPr>
                      <a:r>
                        <a:t>Mineralwolle</a:t>
                      </a:r>
                    </a:p>
                    <a:p>
                      <a:pPr algn="l" defTabSz="914400"/>
                      <a:r>
                        <a:t>Wegen der hohen Brandsicherheit eignet sich Mineralwolle besonders bei erhöhten Brandschutzanforderungen und als Brandriegel bei WDVS auf EPS-Basis.</a:t>
                      </a:r>
                    </a:p>
                    <a:p>
                      <a:pPr algn="l" defTabSz="457200">
                        <a:defRPr sz="1400"/>
                      </a:pPr>
                      <a:r>
                        <a:t>Unter Zugabe von imprägnierenden Ölen und Kunstharzen werden Stein- oder Glaswollefasern bei hoher Temperatur zu Platten verschmolzen.</a:t>
                      </a:r>
                    </a:p>
                  </a:txBody>
                  <a:tcPr marL="50800" marR="50800" marT="50800" marB="50800" anchor="t" anchorCtr="0" horzOverflow="overflow"/>
                </a:tc>
                <a:tc>
                  <a:txBody>
                    <a:bodyPr/>
                    <a:lstStyle/>
                    <a:p>
                      <a:pPr defTabSz="914400"/>
                      <a:r>
                        <a:rPr sz="2600"/>
                        <a:t>23 %</a:t>
                      </a:r>
                    </a:p>
                  </a:txBody>
                  <a:tcPr marL="50800" marR="50800" marT="50800" marB="50800" anchor="ctr" anchorCtr="0" horzOverflow="overflow"/>
                </a:tc>
              </a:tr>
              <a:tr h="2370220">
                <a:tc>
                  <a:txBody>
                    <a:bodyPr/>
                    <a:lstStyle/>
                    <a:p>
                      <a:pPr defTabSz="914400">
                        <a:defRPr sz="2600"/>
                      </a:pPr>
                    </a:p>
                  </a:txBody>
                  <a:tcPr marL="50800" marR="50800" marT="50800" marB="50800" anchor="ctr" anchorCtr="0" horzOverflow="overflow">
                    <a:blipFill rotWithShape="1">
                      <a:blip r:embed="rId4"/>
                      <a:srcRect l="0" t="0" r="0" b="0"/>
                      <a:stretch>
                        <a:fillRect/>
                      </a:stretch>
                    </a:blipFill>
                  </a:tcPr>
                </a:tc>
                <a:tc>
                  <a:txBody>
                    <a:bodyPr/>
                    <a:lstStyle/>
                    <a:p>
                      <a:pPr algn="l" defTabSz="914400">
                        <a:defRPr b="1">
                          <a:latin typeface="Helvetica"/>
                          <a:ea typeface="Helvetica"/>
                          <a:cs typeface="Helvetica"/>
                          <a:sym typeface="Helvetica"/>
                        </a:defRPr>
                      </a:pPr>
                      <a:r>
                        <a:t>Ökologische Dämmstoffe</a:t>
                      </a:r>
                    </a:p>
                    <a:p>
                      <a:pPr algn="l" defTabSz="457200">
                        <a:defRPr sz="1400"/>
                      </a:pPr>
                      <a:r>
                        <a:t>Manche Bauherren und Modernisierer interessieren sich auch für Dämmmaterialien aus nachwachsenden Rohstoffen wie Holzfaser, Kork oder Hanf.</a:t>
                      </a:r>
                    </a:p>
                    <a:p>
                      <a:pPr algn="l" defTabSz="457200">
                        <a:defRPr sz="1400"/>
                      </a:pPr>
                      <a:r>
                        <a:t>In Preis und Dämmwirkung reichen diese Dämmstoffe noch nicht ganz an die gängigen Materialien heran, sodass dickere Dämmschichten für vergleichbare Resultate notwendig sein können. Bei korrekter Planung sind diese ökologischen Dämmstoffe jedoch in vielen Fällen eine gute Alternative.</a:t>
                      </a:r>
                    </a:p>
                  </a:txBody>
                  <a:tcPr marL="50800" marR="50800" marT="50800" marB="50800" anchor="t" anchorCtr="0" horzOverflow="overflow"/>
                </a:tc>
                <a:tc>
                  <a:txBody>
                    <a:bodyPr/>
                    <a:lstStyle/>
                    <a:p>
                      <a:pPr defTabSz="914400">
                        <a:defRPr sz="2600"/>
                      </a:pP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8" name="Anteil am Endenergiebedarf"/>
          <p:cNvGraphicFramePr/>
          <p:nvPr/>
        </p:nvGraphicFramePr>
        <p:xfrm>
          <a:off x="203464" y="1327150"/>
          <a:ext cx="5003801" cy="5702300"/>
        </p:xfrm>
        <a:graphic xmlns:a="http://schemas.openxmlformats.org/drawingml/2006/main">
          <a:graphicData uri="http://schemas.openxmlformats.org/drawingml/2006/chart">
            <c:chart xmlns:c="http://schemas.openxmlformats.org/drawingml/2006/chart" r:id="rId3"/>
          </a:graphicData>
        </a:graphic>
      </p:graphicFrame>
      <p:sp>
        <p:nvSpPr>
          <p:cNvPr id="39" name="Quelle: BMWi, Energieeffizienz in Zahlen…"/>
          <p:cNvSpPr txBox="1"/>
          <p:nvPr/>
        </p:nvSpPr>
        <p:spPr>
          <a:xfrm>
            <a:off x="671687" y="7173383"/>
            <a:ext cx="427055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solidFill>
                  <a:srgbClr val="A9A9A9"/>
                </a:solidFill>
              </a:defRPr>
            </a:pPr>
            <a:r>
              <a:t>Quelle: BMWi, Energieeffizienz in Zahlen</a:t>
            </a:r>
          </a:p>
          <a:p>
            <a:pPr>
              <a:defRPr sz="1600">
                <a:solidFill>
                  <a:srgbClr val="A9A9A9"/>
                </a:solidFill>
              </a:defRPr>
            </a:pPr>
            <a:r>
              <a:t>Entwicklung und Trends in Deutschland 2018</a:t>
            </a:r>
          </a:p>
          <a:p>
            <a:pPr>
              <a:defRPr sz="1600">
                <a:solidFill>
                  <a:srgbClr val="A9A9A9"/>
                </a:solidFill>
              </a:defRPr>
            </a:pPr>
            <a:r>
              <a:t>Datenstand: 2016</a:t>
            </a:r>
          </a:p>
        </p:txBody>
      </p:sp>
      <p:graphicFrame>
        <p:nvGraphicFramePr>
          <p:cNvPr id="40" name="Anteil an der CO2 Emission"/>
          <p:cNvGraphicFramePr/>
          <p:nvPr/>
        </p:nvGraphicFramePr>
        <p:xfrm>
          <a:off x="4793348" y="1322180"/>
          <a:ext cx="5013740" cy="5712240"/>
        </p:xfrm>
        <a:graphic xmlns:a="http://schemas.openxmlformats.org/drawingml/2006/main">
          <a:graphicData uri="http://schemas.openxmlformats.org/drawingml/2006/chart">
            <c:chart xmlns:c="http://schemas.openxmlformats.org/drawingml/2006/chart" r:id="rId4"/>
          </a:graphicData>
        </a:graphic>
      </p:graphicFrame>
      <p:sp>
        <p:nvSpPr>
          <p:cNvPr id="41" name="Quelle: BMWi, Energieeffizienz in Zahlen…"/>
          <p:cNvSpPr txBox="1"/>
          <p:nvPr/>
        </p:nvSpPr>
        <p:spPr>
          <a:xfrm>
            <a:off x="5303488" y="7173383"/>
            <a:ext cx="427055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solidFill>
                  <a:srgbClr val="A9A9A9"/>
                </a:solidFill>
              </a:defRPr>
            </a:pPr>
            <a:r>
              <a:t>Quelle: BMWi, Energieeffizienz in Zahlen</a:t>
            </a:r>
          </a:p>
          <a:p>
            <a:pPr>
              <a:defRPr sz="1600">
                <a:solidFill>
                  <a:srgbClr val="A9A9A9"/>
                </a:solidFill>
              </a:defRPr>
            </a:pPr>
            <a:r>
              <a:t>Entwicklung und Trends in Deutschland 2018</a:t>
            </a:r>
          </a:p>
          <a:p>
            <a:pPr>
              <a:defRPr sz="1600">
                <a:solidFill>
                  <a:srgbClr val="A9A9A9"/>
                </a:solidFill>
              </a:defRPr>
            </a:pPr>
            <a:r>
              <a:t>Datenstand: 2017</a:t>
            </a:r>
          </a:p>
        </p:txBody>
      </p:sp>
      <p:graphicFrame>
        <p:nvGraphicFramePr>
          <p:cNvPr id="42" name="Gestapeltes 3D-Säulendiagramm"/>
          <p:cNvGraphicFramePr/>
          <p:nvPr/>
        </p:nvGraphicFramePr>
        <p:xfrm>
          <a:off x="9157130" y="1242990"/>
          <a:ext cx="3215531" cy="7617630"/>
        </p:xfrm>
        <a:graphic xmlns:a="http://schemas.openxmlformats.org/drawingml/2006/main">
          <a:graphicData uri="http://schemas.openxmlformats.org/drawingml/2006/chart">
            <c:chart xmlns:c="http://schemas.openxmlformats.org/drawingml/2006/chart" r:id="rId5"/>
          </a:graphicData>
        </a:graphic>
      </p:graphicFrame>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1000_systemaufbau_fds_natur_1901.jpg" descr="1000_systemaufbau_fds_natur_1901.jpg"/>
          <p:cNvPicPr>
            <a:picLocks noChangeAspect="1"/>
          </p:cNvPicPr>
          <p:nvPr/>
        </p:nvPicPr>
        <p:blipFill>
          <a:blip r:embed="rId2">
            <a:extLst/>
          </a:blip>
          <a:stretch>
            <a:fillRect/>
          </a:stretch>
        </p:blipFill>
        <p:spPr>
          <a:xfrm>
            <a:off x="141122" y="1523735"/>
            <a:ext cx="7182794" cy="5509203"/>
          </a:xfrm>
          <a:prstGeom prst="rect">
            <a:avLst/>
          </a:prstGeom>
          <a:ln w="12700">
            <a:miter lim="400000"/>
          </a:ln>
        </p:spPr>
      </p:pic>
      <p:sp>
        <p:nvSpPr>
          <p:cNvPr id="223" name="Dämmung mit Hanf"/>
          <p:cNvSpPr txBox="1"/>
          <p:nvPr/>
        </p:nvSpPr>
        <p:spPr>
          <a:xfrm>
            <a:off x="6834412" y="1716616"/>
            <a:ext cx="407731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Dämmung mit Hanf</a:t>
            </a:r>
          </a:p>
        </p:txBody>
      </p:sp>
      <p:sp>
        <p:nvSpPr>
          <p:cNvPr id="224" name="https://www.caparol.de/im-fokus/waermedaemmung/capatect-system-natur.html"/>
          <p:cNvSpPr txBox="1"/>
          <p:nvPr/>
        </p:nvSpPr>
        <p:spPr>
          <a:xfrm>
            <a:off x="211264" y="6623050"/>
            <a:ext cx="6460872" cy="3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https://www.caparol.de/im-fokus/waermedaemmung/capatect-system-natur.html</a:t>
            </a:r>
          </a:p>
        </p:txBody>
      </p:sp>
      <p:pic>
        <p:nvPicPr>
          <p:cNvPr id="225" name="Bildschirmfoto 2019-01-18 um 17.16.08.png" descr="Bildschirmfoto 2019-01-18 um 17.16.08.png"/>
          <p:cNvPicPr>
            <a:picLocks noChangeAspect="1"/>
          </p:cNvPicPr>
          <p:nvPr/>
        </p:nvPicPr>
        <p:blipFill>
          <a:blip r:embed="rId3">
            <a:extLst/>
          </a:blip>
          <a:stretch>
            <a:fillRect/>
          </a:stretch>
        </p:blipFill>
        <p:spPr>
          <a:xfrm>
            <a:off x="6701290" y="2388898"/>
            <a:ext cx="5318830" cy="4105763"/>
          </a:xfrm>
          <a:prstGeom prst="rect">
            <a:avLst/>
          </a:prstGeom>
          <a:ln w="12700">
            <a:miter lim="400000"/>
          </a:ln>
        </p:spPr>
      </p:pic>
      <p:sp>
        <p:nvSpPr>
          <p:cNvPr id="226" name="20cm Hanfdämmung -&gt; U-Wert 0,182 W/m2K"/>
          <p:cNvSpPr txBox="1"/>
          <p:nvPr/>
        </p:nvSpPr>
        <p:spPr>
          <a:xfrm>
            <a:off x="235153" y="6971058"/>
            <a:ext cx="9435694"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20cm Hanfdämmung -&gt; U-Wert 0,182 W/m</a:t>
            </a:r>
            <a:r>
              <a:rPr baseline="27777"/>
              <a:t>2</a:t>
            </a:r>
            <a:r>
              <a:t>K</a:t>
            </a:r>
          </a:p>
        </p:txBody>
      </p:sp>
      <p:sp>
        <p:nvSpPr>
          <p:cNvPr id="227" name="www.caparol.de/hanfdaemmung"/>
          <p:cNvSpPr txBox="1"/>
          <p:nvPr/>
        </p:nvSpPr>
        <p:spPr>
          <a:xfrm>
            <a:off x="217982" y="6864349"/>
            <a:ext cx="3069236"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www.caparol.de/hanfdaemmung</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29" name="Tabelle"/>
          <p:cNvGraphicFramePr/>
          <p:nvPr/>
        </p:nvGraphicFramePr>
        <p:xfrm>
          <a:off x="491304" y="1392894"/>
          <a:ext cx="11416110" cy="534922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924208"/>
                <a:gridCol w="5769974"/>
                <a:gridCol w="2721926"/>
              </a:tblGrid>
              <a:tr h="920265">
                <a:tc>
                  <a:txBody>
                    <a:bodyPr/>
                    <a:lstStyle/>
                    <a:p>
                      <a:pPr defTabSz="914400">
                        <a:defRPr sz="2600"/>
                      </a:pPr>
                    </a:p>
                  </a:txBody>
                  <a:tcPr marL="50800" marR="50800" marT="50800" marB="50800" anchor="ctr" anchorCtr="0" horzOverflow="overflow">
                    <a:noFill/>
                  </a:tcPr>
                </a:tc>
                <a:tc>
                  <a:txBody>
                    <a:bodyPr/>
                    <a:lstStyle/>
                    <a:p>
                      <a:pPr defTabSz="914400"/>
                      <a:r>
                        <a:rPr b="1">
                          <a:latin typeface="Helvetica"/>
                          <a:ea typeface="Helvetica"/>
                          <a:cs typeface="Helvetica"/>
                          <a:sym typeface="Helvetica"/>
                        </a:rPr>
                        <a:t>Material</a:t>
                      </a:r>
                    </a:p>
                  </a:txBody>
                  <a:tcPr marL="50800" marR="50800" marT="50800" marB="50800" anchor="ctr" anchorCtr="0" horzOverflow="overflow"/>
                </a:tc>
                <a:tc>
                  <a:txBody>
                    <a:bodyPr/>
                    <a:lstStyle/>
                    <a:p>
                      <a:pPr defTabSz="914400">
                        <a:defRPr sz="2600"/>
                      </a:pPr>
                      <a:r>
                        <a:t>Materialpreis in € pro m</a:t>
                      </a:r>
                      <a:r>
                        <a:rPr baseline="30769"/>
                        <a:t>2</a:t>
                      </a:r>
                    </a:p>
                  </a:txBody>
                  <a:tcPr marL="50800" marR="50800" marT="50800" marB="50800" anchor="ctr" anchorCtr="0" horzOverflow="overflow"/>
                </a:tc>
              </a:tr>
              <a:tr h="920265">
                <a:tc>
                  <a:txBody>
                    <a:bodyPr/>
                    <a:lstStyle/>
                    <a:p>
                      <a:pPr defTabSz="914400">
                        <a:defRPr sz="2600"/>
                      </a:pPr>
                    </a:p>
                  </a:txBody>
                  <a:tcPr marL="50800" marR="50800" marT="50800" marB="50800" anchor="ctr" anchorCtr="0" horzOverflow="overflow">
                    <a:blipFill rotWithShape="1">
                      <a:blip r:embed="rId2"/>
                      <a:srcRect l="0" t="0" r="0" b="0"/>
                      <a:stretch>
                        <a:fillRect/>
                      </a:stretch>
                    </a:blipFill>
                  </a:tcPr>
                </a:tc>
                <a:tc>
                  <a:txBody>
                    <a:bodyPr/>
                    <a:lstStyle/>
                    <a:p>
                      <a:pPr algn="l" defTabSz="914400">
                        <a:defRPr b="1">
                          <a:latin typeface="Helvetica"/>
                          <a:ea typeface="Helvetica"/>
                          <a:cs typeface="Helvetica"/>
                          <a:sym typeface="Helvetica"/>
                        </a:defRPr>
                      </a:pPr>
                      <a:r>
                        <a:t>Polystrol-Polystrol-Hartschaum (EPS)</a:t>
                      </a:r>
                    </a:p>
                  </a:txBody>
                  <a:tcPr marL="50800" marR="50800" marT="50800" marB="50800" anchor="ctr" anchorCtr="0" horzOverflow="overflow"/>
                </a:tc>
                <a:tc>
                  <a:txBody>
                    <a:bodyPr/>
                    <a:lstStyle/>
                    <a:p>
                      <a:pPr defTabSz="914400"/>
                      <a:r>
                        <a:rPr sz="2600"/>
                        <a:t>15…20</a:t>
                      </a:r>
                    </a:p>
                  </a:txBody>
                  <a:tcPr marL="50800" marR="50800" marT="50800" marB="50800" anchor="ctr" anchorCtr="0" horzOverflow="overflow"/>
                </a:tc>
              </a:tr>
              <a:tr h="989896">
                <a:tc>
                  <a:txBody>
                    <a:bodyPr/>
                    <a:lstStyle/>
                    <a:p>
                      <a:pPr defTabSz="914400">
                        <a:defRPr sz="2600"/>
                      </a:pPr>
                    </a:p>
                  </a:txBody>
                  <a:tcPr marL="50800" marR="50800" marT="50800" marB="50800" anchor="ctr" anchorCtr="0" horzOverflow="overflow">
                    <a:blipFill rotWithShape="1">
                      <a:blip r:embed="rId3"/>
                      <a:srcRect l="0" t="0" r="0" b="0"/>
                      <a:stretch>
                        <a:fillRect/>
                      </a:stretch>
                    </a:blipFill>
                  </a:tcPr>
                </a:tc>
                <a:tc>
                  <a:txBody>
                    <a:bodyPr/>
                    <a:lstStyle/>
                    <a:p>
                      <a:pPr algn="l" defTabSz="914400">
                        <a:defRPr b="1">
                          <a:latin typeface="Helvetica"/>
                          <a:ea typeface="Helvetica"/>
                          <a:cs typeface="Helvetica"/>
                          <a:sym typeface="Helvetica"/>
                        </a:defRPr>
                      </a:pPr>
                      <a:r>
                        <a:t>Mineralwolle</a:t>
                      </a:r>
                    </a:p>
                  </a:txBody>
                  <a:tcPr marL="50800" marR="50800" marT="50800" marB="50800" anchor="ctr" anchorCtr="0" horzOverflow="overflow"/>
                </a:tc>
                <a:tc>
                  <a:txBody>
                    <a:bodyPr/>
                    <a:lstStyle/>
                    <a:p>
                      <a:pPr defTabSz="914400"/>
                      <a:r>
                        <a:rPr sz="2600"/>
                        <a:t>20…25</a:t>
                      </a:r>
                    </a:p>
                  </a:txBody>
                  <a:tcPr marL="50800" marR="50800" marT="50800" marB="50800" anchor="ctr" anchorCtr="0" horzOverflow="overflow"/>
                </a:tc>
              </a:tr>
              <a:tr h="982160">
                <a:tc>
                  <a:txBody>
                    <a:bodyPr/>
                    <a:lstStyle/>
                    <a:p>
                      <a:pPr defTabSz="914400">
                        <a:defRPr sz="2600"/>
                      </a:pPr>
                    </a:p>
                  </a:txBody>
                  <a:tcPr marL="50800" marR="50800" marT="50800" marB="50800" anchor="ctr" anchorCtr="0" horzOverflow="overflow">
                    <a:blipFill rotWithShape="1">
                      <a:blip r:embed="rId4"/>
                      <a:srcRect l="0" t="0" r="0" b="0"/>
                      <a:stretch>
                        <a:fillRect/>
                      </a:stretch>
                    </a:blipFill>
                  </a:tcPr>
                </a:tc>
                <a:tc>
                  <a:txBody>
                    <a:bodyPr/>
                    <a:lstStyle/>
                    <a:p>
                      <a:pPr algn="l" defTabSz="914400">
                        <a:defRPr b="1">
                          <a:latin typeface="Helvetica"/>
                          <a:ea typeface="Helvetica"/>
                          <a:cs typeface="Helvetica"/>
                          <a:sym typeface="Helvetica"/>
                        </a:defRPr>
                      </a:pPr>
                      <a:r>
                        <a:t>Ökologische Dämmstoffe</a:t>
                      </a:r>
                    </a:p>
                    <a:p>
                      <a:pPr algn="l" defTabSz="457200">
                        <a:defRPr sz="1400"/>
                      </a:pPr>
                      <a:r>
                        <a:t>z.B. Hanf</a:t>
                      </a:r>
                    </a:p>
                  </a:txBody>
                  <a:tcPr marL="50800" marR="50800" marT="50800" marB="50800" anchor="ctr" anchorCtr="0" horzOverflow="overflow"/>
                </a:tc>
                <a:tc>
                  <a:txBody>
                    <a:bodyPr/>
                    <a:lstStyle/>
                    <a:p>
                      <a:pPr defTabSz="914400"/>
                      <a:r>
                        <a:rPr sz="2600"/>
                        <a:t>ab 30</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UNADJUSTEDRAW_thumb_5fd3.jpg" descr="UNADJUSTEDRAW_thumb_5fd3.jpg"/>
          <p:cNvPicPr>
            <a:picLocks noChangeAspect="1"/>
          </p:cNvPicPr>
          <p:nvPr/>
        </p:nvPicPr>
        <p:blipFill>
          <a:blip r:embed="rId2">
            <a:extLst/>
          </a:blip>
          <a:stretch>
            <a:fillRect/>
          </a:stretch>
        </p:blipFill>
        <p:spPr>
          <a:xfrm>
            <a:off x="312815" y="1502937"/>
            <a:ext cx="6257770" cy="4171847"/>
          </a:xfrm>
          <a:prstGeom prst="rect">
            <a:avLst/>
          </a:prstGeom>
          <a:ln w="12700">
            <a:miter lim="400000"/>
          </a:ln>
        </p:spPr>
      </p:pic>
      <p:pic>
        <p:nvPicPr>
          <p:cNvPr id="232" name="UNADJUSTEDRAW_thumb_5fd9.jpg" descr="UNADJUSTEDRAW_thumb_5fd9.jpg"/>
          <p:cNvPicPr>
            <a:picLocks noChangeAspect="1"/>
          </p:cNvPicPr>
          <p:nvPr/>
        </p:nvPicPr>
        <p:blipFill>
          <a:blip r:embed="rId3">
            <a:extLst/>
          </a:blip>
          <a:stretch>
            <a:fillRect/>
          </a:stretch>
        </p:blipFill>
        <p:spPr>
          <a:xfrm>
            <a:off x="6597477" y="1871237"/>
            <a:ext cx="6257770" cy="4171847"/>
          </a:xfrm>
          <a:prstGeom prst="rect">
            <a:avLst/>
          </a:prstGeom>
          <a:ln w="12700">
            <a:miter lim="400000"/>
          </a:ln>
        </p:spPr>
      </p:pic>
      <p:pic>
        <p:nvPicPr>
          <p:cNvPr id="233" name="UNADJUSTEDRAW_thumb_5fd3.jpg" descr="UNADJUSTEDRAW_thumb_5fd3.jpg"/>
          <p:cNvPicPr>
            <a:picLocks noChangeAspect="1"/>
          </p:cNvPicPr>
          <p:nvPr/>
        </p:nvPicPr>
        <p:blipFill>
          <a:blip r:embed="rId2">
            <a:extLst/>
          </a:blip>
          <a:stretch>
            <a:fillRect/>
          </a:stretch>
        </p:blipFill>
        <p:spPr>
          <a:xfrm>
            <a:off x="312815" y="1502937"/>
            <a:ext cx="6257770" cy="4171847"/>
          </a:xfrm>
          <a:prstGeom prst="rect">
            <a:avLst/>
          </a:prstGeom>
          <a:ln w="12700">
            <a:miter lim="400000"/>
          </a:ln>
        </p:spPr>
      </p:pic>
      <p:pic>
        <p:nvPicPr>
          <p:cNvPr id="234" name="UNADJUSTEDRAW_thumb_5fd9.jpg" descr="UNADJUSTEDRAW_thumb_5fd9.jpg"/>
          <p:cNvPicPr>
            <a:picLocks noChangeAspect="1"/>
          </p:cNvPicPr>
          <p:nvPr/>
        </p:nvPicPr>
        <p:blipFill>
          <a:blip r:embed="rId3">
            <a:extLst/>
          </a:blip>
          <a:stretch>
            <a:fillRect/>
          </a:stretch>
        </p:blipFill>
        <p:spPr>
          <a:xfrm>
            <a:off x="6597477" y="1871237"/>
            <a:ext cx="6257770" cy="4171847"/>
          </a:xfrm>
          <a:prstGeom prst="rect">
            <a:avLst/>
          </a:prstGeom>
          <a:ln w="12700">
            <a:miter lim="400000"/>
          </a:ln>
        </p:spPr>
      </p:pic>
      <p:pic>
        <p:nvPicPr>
          <p:cNvPr id="235" name="DSC_0020.jpg" descr="DSC_0020.jpg"/>
          <p:cNvPicPr>
            <a:picLocks noChangeAspect="1"/>
          </p:cNvPicPr>
          <p:nvPr/>
        </p:nvPicPr>
        <p:blipFill>
          <a:blip r:embed="rId4">
            <a:extLst/>
          </a:blip>
          <a:stretch>
            <a:fillRect/>
          </a:stretch>
        </p:blipFill>
        <p:spPr>
          <a:xfrm>
            <a:off x="6130232" y="4697636"/>
            <a:ext cx="6257770" cy="417184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Heizung"/>
          <p:cNvSpPr txBox="1"/>
          <p:nvPr/>
        </p:nvSpPr>
        <p:spPr>
          <a:xfrm>
            <a:off x="556553" y="1046037"/>
            <a:ext cx="18164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Heizung</a:t>
            </a:r>
          </a:p>
        </p:txBody>
      </p:sp>
      <p:graphicFrame>
        <p:nvGraphicFramePr>
          <p:cNvPr id="238" name="Tabelle"/>
          <p:cNvGraphicFramePr/>
          <p:nvPr/>
        </p:nvGraphicFramePr>
        <p:xfrm>
          <a:off x="585056" y="2055402"/>
          <a:ext cx="10881332" cy="5933291"/>
        </p:xfrm>
        <a:graphic xmlns:a="http://schemas.openxmlformats.org/drawingml/2006/main">
          <a:graphicData uri="http://schemas.openxmlformats.org/drawingml/2006/table">
            <a:tbl>
              <a:tblPr firstCol="1" firstRow="1" lastCol="0" lastRow="0" bandCol="0" bandRow="0" rtl="0">
                <a:tableStyleId>{C7B018BB-80A7-4F77-B60F-C8B233D01FF8}</a:tableStyleId>
              </a:tblPr>
              <a:tblGrid>
                <a:gridCol w="2323736"/>
                <a:gridCol w="2023716"/>
                <a:gridCol w="2173726"/>
                <a:gridCol w="2173726"/>
                <a:gridCol w="2173726"/>
              </a:tblGrid>
              <a:tr h="1184118">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Heizung</a:t>
                      </a:r>
                    </a:p>
                  </a:txBody>
                  <a:tcPr marL="50800" marR="50800" marT="50800" marB="50800" anchor="ctr" anchorCtr="0" horzOverflow="overflow"/>
                </a:tc>
                <a:tc>
                  <a:txBody>
                    <a:bodyPr/>
                    <a:lstStyle/>
                    <a:p>
                      <a:pPr defTabSz="914400">
                        <a:tabLst>
                          <a:tab pos="1181100" algn="l"/>
                        </a:tabLst>
                        <a:defRPr b="0">
                          <a:solidFill>
                            <a:srgbClr val="000000"/>
                          </a:solidFill>
                        </a:defRPr>
                      </a:pPr>
                      <a:r>
                        <a:rPr b="1" sz="2300">
                          <a:solidFill>
                            <a:srgbClr val="FFFFFF"/>
                          </a:solidFill>
                          <a:effectLst>
                            <a:outerShdw sx="100000" sy="100000" kx="0" ky="0" algn="b" rotWithShape="0" blurRad="25400" dist="25400" dir="5400000">
                              <a:srgbClr val="000000">
                                <a:alpha val="60000"/>
                              </a:srgbClr>
                            </a:outerShdw>
                          </a:effectLst>
                          <a:sym typeface="Helvetica"/>
                        </a:rPr>
                        <a:t>Energieträger</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Strom</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CO₂-Emission</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Kosten
im Jahr</a:t>
                      </a:r>
                    </a:p>
                  </a:txBody>
                  <a:tcPr marL="50800" marR="50800" marT="50800" marB="50800" anchor="ctr" anchorCtr="0" horzOverflow="overflow"/>
                </a:tc>
              </a:tr>
              <a:tr h="1184118">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Gas-Brennwert</a:t>
                      </a:r>
                    </a:p>
                  </a:txBody>
                  <a:tcPr marL="50800" marR="50800" marT="50800" marB="50800" anchor="ctr" anchorCtr="0" horzOverflow="overflow"/>
                </a:tc>
                <a:tc>
                  <a:txBody>
                    <a:bodyPr/>
                    <a:lstStyle/>
                    <a:p>
                      <a:pPr defTabSz="914400"/>
                      <a:r>
                        <a:rPr sz="2600"/>
                        <a:t>11.593 kWh</a:t>
                      </a:r>
                    </a:p>
                  </a:txBody>
                  <a:tcPr marL="50800" marR="50800" marT="50800" marB="50800" anchor="ctr" anchorCtr="0" horzOverflow="overflow"/>
                </a:tc>
                <a:tc>
                  <a:txBody>
                    <a:bodyPr/>
                    <a:lstStyle/>
                    <a:p>
                      <a:pPr defTabSz="914400"/>
                      <a:r>
                        <a:rPr sz="2600"/>
                        <a:t>440 kWh</a:t>
                      </a:r>
                    </a:p>
                  </a:txBody>
                  <a:tcPr marL="50800" marR="50800" marT="50800" marB="50800" anchor="ctr" anchorCtr="0" horzOverflow="overflow"/>
                </a:tc>
                <a:tc>
                  <a:txBody>
                    <a:bodyPr/>
                    <a:lstStyle/>
                    <a:p>
                      <a:pPr defTabSz="914400"/>
                      <a:r>
                        <a:rPr sz="2600"/>
                        <a:t>2.604 kg</a:t>
                      </a:r>
                    </a:p>
                  </a:txBody>
                  <a:tcPr marL="50800" marR="50800" marT="50800" marB="50800" anchor="ctr" anchorCtr="0" horzOverflow="overflow"/>
                </a:tc>
                <a:tc>
                  <a:txBody>
                    <a:bodyPr/>
                    <a:lstStyle/>
                    <a:p>
                      <a:pPr defTabSz="914400"/>
                      <a:r>
                        <a:rPr sz="2600"/>
                        <a:t>836,85 €</a:t>
                      </a:r>
                    </a:p>
                  </a:txBody>
                  <a:tcPr marL="50800" marR="50800" marT="50800" marB="50800" anchor="ctr" anchorCtr="0" horzOverflow="overflow">
                    <a:lnR w="12700">
                      <a:solidFill>
                        <a:srgbClr val="606060"/>
                      </a:solidFill>
                      <a:miter lim="400000"/>
                    </a:lnR>
                  </a:tcPr>
                </a:tc>
              </a:tr>
              <a:tr h="1184118">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Luft-Wasser
Wärmepumpe</a:t>
                      </a:r>
                    </a:p>
                  </a:txBody>
                  <a:tcPr marL="50800" marR="50800" marT="50800" marB="50800" anchor="ctr" anchorCtr="0" horzOverflow="overflow"/>
                </a:tc>
                <a:tc>
                  <a:txBody>
                    <a:bodyPr/>
                    <a:lstStyle/>
                    <a:p>
                      <a:pPr defTabSz="914400"/>
                      <a:r>
                        <a:rPr sz="2600"/>
                        <a:t>-&gt;</a:t>
                      </a:r>
                    </a:p>
                  </a:txBody>
                  <a:tcPr marL="50800" marR="50800" marT="50800" marB="50800" anchor="ctr" anchorCtr="0" horzOverflow="overflow"/>
                </a:tc>
                <a:tc>
                  <a:txBody>
                    <a:bodyPr/>
                    <a:lstStyle/>
                    <a:p>
                      <a:pPr defTabSz="914400"/>
                      <a:r>
                        <a:rPr sz="2600"/>
                        <a:t>3.519 kWh</a:t>
                      </a:r>
                    </a:p>
                  </a:txBody>
                  <a:tcPr marL="50800" marR="50800" marT="50800" marB="50800" anchor="ctr" anchorCtr="0" horzOverflow="overflow"/>
                </a:tc>
                <a:tc>
                  <a:txBody>
                    <a:bodyPr/>
                    <a:lstStyle/>
                    <a:p>
                      <a:pPr defTabSz="914400"/>
                      <a:r>
                        <a:rPr sz="2600"/>
                        <a:t>2.094 kg</a:t>
                      </a:r>
                    </a:p>
                  </a:txBody>
                  <a:tcPr marL="50800" marR="50800" marT="50800" marB="50800" anchor="ctr" anchorCtr="0" horzOverflow="overflow"/>
                </a:tc>
                <a:tc>
                  <a:txBody>
                    <a:bodyPr/>
                    <a:lstStyle/>
                    <a:p>
                      <a:pPr defTabSz="914400"/>
                      <a:r>
                        <a:rPr sz="2600"/>
                        <a:t>1.055,70 €</a:t>
                      </a:r>
                    </a:p>
                  </a:txBody>
                  <a:tcPr marL="50800" marR="50800" marT="50800" marB="50800" anchor="ctr" anchorCtr="0" horzOverflow="overflow">
                    <a:lnR w="12700">
                      <a:solidFill>
                        <a:srgbClr val="606060"/>
                      </a:solidFill>
                      <a:miter lim="400000"/>
                    </a:lnR>
                  </a:tcPr>
                </a:tc>
              </a:tr>
              <a:tr h="1184118">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Pellet-Heizung</a:t>
                      </a:r>
                    </a:p>
                  </a:txBody>
                  <a:tcPr marL="50800" marR="50800" marT="50800" marB="50800" anchor="ctr" anchorCtr="0" horzOverflow="overflow"/>
                </a:tc>
                <a:tc>
                  <a:txBody>
                    <a:bodyPr/>
                    <a:lstStyle/>
                    <a:p>
                      <a:pPr defTabSz="914400"/>
                      <a:r>
                        <a:rPr sz="2600"/>
                        <a:t>11.768 kWh</a:t>
                      </a:r>
                    </a:p>
                  </a:txBody>
                  <a:tcPr marL="50800" marR="50800" marT="50800" marB="50800" anchor="ctr" anchorCtr="0" horzOverflow="overflow"/>
                </a:tc>
                <a:tc>
                  <a:txBody>
                    <a:bodyPr/>
                    <a:lstStyle/>
                    <a:p>
                      <a:pPr defTabSz="914400"/>
                      <a:r>
                        <a:rPr sz="2600"/>
                        <a:t>538 kWh</a:t>
                      </a:r>
                    </a:p>
                  </a:txBody>
                  <a:tcPr marL="50800" marR="50800" marT="50800" marB="50800" anchor="ctr" anchorCtr="0" horzOverflow="overflow"/>
                </a:tc>
                <a:tc>
                  <a:txBody>
                    <a:bodyPr/>
                    <a:lstStyle/>
                    <a:p>
                      <a:pPr defTabSz="914400"/>
                      <a:r>
                        <a:rPr sz="2600"/>
                        <a:t>320 kg</a:t>
                      </a:r>
                    </a:p>
                  </a:txBody>
                  <a:tcPr marL="50800" marR="50800" marT="50800" marB="50800" anchor="ctr" anchorCtr="0" horzOverflow="overflow"/>
                </a:tc>
                <a:tc>
                  <a:txBody>
                    <a:bodyPr/>
                    <a:lstStyle/>
                    <a:p>
                      <a:pPr defTabSz="914400"/>
                      <a:r>
                        <a:rPr sz="2600"/>
                        <a:t>760,39 €</a:t>
                      </a:r>
                    </a:p>
                  </a:txBody>
                  <a:tcPr marL="50800" marR="50800" marT="50800" marB="50800" anchor="ctr" anchorCtr="0" horzOverflow="overflow">
                    <a:lnR w="12700">
                      <a:solidFill>
                        <a:srgbClr val="606060"/>
                      </a:solidFill>
                      <a:miter lim="400000"/>
                    </a:lnR>
                  </a:tcPr>
                </a:tc>
              </a:tr>
              <a:tr h="1184118">
                <a:tc>
                  <a:txBody>
                    <a:bodyPr/>
                    <a:lstStyle/>
                    <a:p>
                      <a:pPr defTabSz="914400">
                        <a:tabLst>
                          <a:tab pos="1181100" algn="l"/>
                        </a:tabLst>
                        <a:defRPr b="0">
                          <a:solidFill>
                            <a:srgbClr val="000000"/>
                          </a:solidFill>
                        </a:defRPr>
                      </a:pPr>
                      <a:r>
                        <a:rPr b="1" sz="2100">
                          <a:solidFill>
                            <a:srgbClr val="FFFFFF"/>
                          </a:solidFill>
                          <a:effectLst>
                            <a:outerShdw sx="100000" sy="100000" kx="0" ky="0" algn="b" rotWithShape="0" blurRad="25400" dist="25400" dir="5400000">
                              <a:srgbClr val="000000">
                                <a:alpha val="60000"/>
                              </a:srgbClr>
                            </a:outerShdw>
                          </a:effectLst>
                          <a:sym typeface="Helvetica"/>
                        </a:rPr>
                        <a:t>Gas-Brennwert
+
Solarthermie</a:t>
                      </a:r>
                    </a:p>
                  </a:txBody>
                  <a:tcPr marL="50800" marR="50800" marT="50800" marB="50800" anchor="ctr" anchorCtr="0" horzOverflow="overflow"/>
                </a:tc>
                <a:tc>
                  <a:txBody>
                    <a:bodyPr/>
                    <a:lstStyle/>
                    <a:p>
                      <a:pPr defTabSz="914400"/>
                      <a:r>
                        <a:rPr sz="2600"/>
                        <a:t>8.100 kWh</a:t>
                      </a:r>
                    </a:p>
                  </a:txBody>
                  <a:tcPr marL="50800" marR="50800" marT="50800" marB="50800" anchor="ctr" anchorCtr="0" horzOverflow="overflow">
                    <a:lnB w="12700">
                      <a:solidFill>
                        <a:srgbClr val="606060"/>
                      </a:solidFill>
                      <a:miter lim="400000"/>
                    </a:lnB>
                  </a:tcPr>
                </a:tc>
                <a:tc>
                  <a:txBody>
                    <a:bodyPr/>
                    <a:lstStyle/>
                    <a:p>
                      <a:pPr defTabSz="914400"/>
                      <a:r>
                        <a:rPr sz="2600"/>
                        <a:t>535 kWh</a:t>
                      </a:r>
                    </a:p>
                  </a:txBody>
                  <a:tcPr marL="50800" marR="50800" marT="50800" marB="50800" anchor="ctr" anchorCtr="0" horzOverflow="overflow">
                    <a:lnB w="12700">
                      <a:solidFill>
                        <a:srgbClr val="606060"/>
                      </a:solidFill>
                      <a:miter lim="400000"/>
                    </a:lnB>
                  </a:tcPr>
                </a:tc>
                <a:tc>
                  <a:txBody>
                    <a:bodyPr/>
                    <a:lstStyle/>
                    <a:p>
                      <a:pPr defTabSz="914400"/>
                      <a:r>
                        <a:rPr sz="2600"/>
                        <a:t>1.954 kg</a:t>
                      </a:r>
                    </a:p>
                  </a:txBody>
                  <a:tcPr marL="50800" marR="50800" marT="50800" marB="50800" anchor="ctr" anchorCtr="0" horzOverflow="overflow">
                    <a:lnB w="12700">
                      <a:solidFill>
                        <a:srgbClr val="606060"/>
                      </a:solidFill>
                      <a:miter lim="400000"/>
                    </a:lnB>
                  </a:tcPr>
                </a:tc>
                <a:tc>
                  <a:txBody>
                    <a:bodyPr/>
                    <a:lstStyle/>
                    <a:p>
                      <a:pPr defTabSz="914400"/>
                      <a:r>
                        <a:rPr sz="2600"/>
                        <a:t>652,98 €</a:t>
                      </a:r>
                    </a:p>
                  </a:txBody>
                  <a:tcPr marL="50800" marR="50800" marT="50800" marB="50800" anchor="ctr" anchorCtr="0" horzOverflow="overflow">
                    <a:lnR w="12700">
                      <a:solidFill>
                        <a:srgbClr val="606060"/>
                      </a:solidFill>
                      <a:miter lim="400000"/>
                    </a:lnR>
                    <a:lnB w="12700">
                      <a:solidFill>
                        <a:srgbClr val="606060"/>
                      </a:solidFill>
                      <a:miter lim="400000"/>
                    </a:lnB>
                  </a:tcPr>
                </a:tc>
              </a:tr>
            </a:tbl>
          </a:graphicData>
        </a:graphic>
      </p:graphicFrame>
      <p:sp>
        <p:nvSpPr>
          <p:cNvPr id="239" name="Heizlast = 3,4 kW"/>
          <p:cNvSpPr txBox="1"/>
          <p:nvPr/>
        </p:nvSpPr>
        <p:spPr>
          <a:xfrm>
            <a:off x="552234" y="8030038"/>
            <a:ext cx="250058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Heizlast = 3,4 kW</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solarthermie_dach.png" descr="solarthermie_dach.png"/>
          <p:cNvPicPr>
            <a:picLocks noChangeAspect="1"/>
          </p:cNvPicPr>
          <p:nvPr/>
        </p:nvPicPr>
        <p:blipFill>
          <a:blip r:embed="rId2">
            <a:extLst/>
          </a:blip>
          <a:stretch>
            <a:fillRect/>
          </a:stretch>
        </p:blipFill>
        <p:spPr>
          <a:xfrm>
            <a:off x="329208" y="1313870"/>
            <a:ext cx="3517686" cy="2981239"/>
          </a:xfrm>
          <a:prstGeom prst="rect">
            <a:avLst/>
          </a:prstGeom>
          <a:ln w="12700">
            <a:miter lim="400000"/>
          </a:ln>
        </p:spPr>
      </p:pic>
      <p:pic>
        <p:nvPicPr>
          <p:cNvPr id="242" name="page3image1766208.png" descr="page3image1766208.png"/>
          <p:cNvPicPr>
            <a:picLocks noChangeAspect="1"/>
          </p:cNvPicPr>
          <p:nvPr/>
        </p:nvPicPr>
        <p:blipFill>
          <a:blip r:embed="rId3">
            <a:extLst/>
          </a:blip>
          <a:stretch>
            <a:fillRect/>
          </a:stretch>
        </p:blipFill>
        <p:spPr>
          <a:xfrm>
            <a:off x="3930400" y="1147139"/>
            <a:ext cx="8345941" cy="3314701"/>
          </a:xfrm>
          <a:prstGeom prst="rect">
            <a:avLst/>
          </a:prstGeom>
          <a:ln w="12700">
            <a:miter lim="400000"/>
          </a:ln>
        </p:spPr>
      </p:pic>
      <p:pic>
        <p:nvPicPr>
          <p:cNvPr id="243" name="page2image1765984.jpg" descr="page2image1765984.jpg"/>
          <p:cNvPicPr>
            <a:picLocks noChangeAspect="1"/>
          </p:cNvPicPr>
          <p:nvPr/>
        </p:nvPicPr>
        <p:blipFill>
          <a:blip r:embed="rId4">
            <a:extLst/>
          </a:blip>
          <a:stretch>
            <a:fillRect/>
          </a:stretch>
        </p:blipFill>
        <p:spPr>
          <a:xfrm>
            <a:off x="481779" y="4756637"/>
            <a:ext cx="5092350" cy="3432207"/>
          </a:xfrm>
          <a:prstGeom prst="rect">
            <a:avLst/>
          </a:prstGeom>
          <a:ln w="12700">
            <a:miter lim="400000"/>
          </a:ln>
        </p:spPr>
      </p:pic>
      <p:pic>
        <p:nvPicPr>
          <p:cNvPr id="244" name="Bild" descr="Bild"/>
          <p:cNvPicPr>
            <a:picLocks noChangeAspect="1"/>
          </p:cNvPicPr>
          <p:nvPr/>
        </p:nvPicPr>
        <p:blipFill>
          <a:blip r:embed="rId5">
            <a:extLst/>
          </a:blip>
          <a:stretch>
            <a:fillRect/>
          </a:stretch>
        </p:blipFill>
        <p:spPr>
          <a:xfrm>
            <a:off x="5992650" y="4514656"/>
            <a:ext cx="5942674" cy="391617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Lüftungsanlage mit WRG"/>
          <p:cNvSpPr txBox="1"/>
          <p:nvPr/>
        </p:nvSpPr>
        <p:spPr>
          <a:xfrm>
            <a:off x="162230" y="1039378"/>
            <a:ext cx="522168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Lüftungsanlage mit WRG</a:t>
            </a:r>
          </a:p>
        </p:txBody>
      </p:sp>
      <p:pic>
        <p:nvPicPr>
          <p:cNvPr id="247" name="Bild" descr="Bild"/>
          <p:cNvPicPr>
            <a:picLocks noChangeAspect="1"/>
          </p:cNvPicPr>
          <p:nvPr/>
        </p:nvPicPr>
        <p:blipFill>
          <a:blip r:embed="rId3">
            <a:extLst/>
          </a:blip>
          <a:stretch>
            <a:fillRect/>
          </a:stretch>
        </p:blipFill>
        <p:spPr>
          <a:xfrm>
            <a:off x="803585" y="2109704"/>
            <a:ext cx="4925301" cy="3382040"/>
          </a:xfrm>
          <a:prstGeom prst="rect">
            <a:avLst/>
          </a:prstGeom>
          <a:ln w="12700">
            <a:miter lim="400000"/>
          </a:ln>
        </p:spPr>
      </p:pic>
      <p:sp>
        <p:nvSpPr>
          <p:cNvPr id="248" name="Quelle: Maico"/>
          <p:cNvSpPr txBox="1"/>
          <p:nvPr/>
        </p:nvSpPr>
        <p:spPr>
          <a:xfrm>
            <a:off x="1656112" y="5313712"/>
            <a:ext cx="104603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200">
                <a:latin typeface="Helvetica"/>
                <a:ea typeface="Helvetica"/>
                <a:cs typeface="Helvetica"/>
                <a:sym typeface="Helvetica"/>
              </a:defRPr>
            </a:lvl1pPr>
          </a:lstStyle>
          <a:p>
            <a:pPr/>
            <a:r>
              <a:t>Quelle: Maico</a:t>
            </a:r>
          </a:p>
        </p:txBody>
      </p:sp>
      <p:pic>
        <p:nvPicPr>
          <p:cNvPr id="249" name="Bild" descr="Bild"/>
          <p:cNvPicPr>
            <a:picLocks noChangeAspect="1"/>
          </p:cNvPicPr>
          <p:nvPr/>
        </p:nvPicPr>
        <p:blipFill>
          <a:blip r:embed="rId4">
            <a:extLst/>
          </a:blip>
          <a:stretch>
            <a:fillRect/>
          </a:stretch>
        </p:blipFill>
        <p:spPr>
          <a:xfrm>
            <a:off x="4891595" y="2109704"/>
            <a:ext cx="4772357" cy="3579268"/>
          </a:xfrm>
          <a:prstGeom prst="rect">
            <a:avLst/>
          </a:prstGeom>
          <a:ln w="12700">
            <a:miter lim="400000"/>
          </a:ln>
        </p:spPr>
      </p:pic>
      <p:sp>
        <p:nvSpPr>
          <p:cNvPr id="250" name="Quelle: Lunos"/>
          <p:cNvSpPr txBox="1"/>
          <p:nvPr/>
        </p:nvSpPr>
        <p:spPr>
          <a:xfrm>
            <a:off x="5453292" y="5313712"/>
            <a:ext cx="105474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200">
                <a:latin typeface="Helvetica"/>
                <a:ea typeface="Helvetica"/>
                <a:cs typeface="Helvetica"/>
                <a:sym typeface="Helvetica"/>
              </a:defRPr>
            </a:lvl1pPr>
          </a:lstStyle>
          <a:p>
            <a:pPr/>
            <a:r>
              <a:t>Quelle: Lunos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G_6993.jpeg" descr="IMG_6993.jpeg"/>
          <p:cNvPicPr>
            <a:picLocks noChangeAspect="1"/>
          </p:cNvPicPr>
          <p:nvPr/>
        </p:nvPicPr>
        <p:blipFill>
          <a:blip r:embed="rId3">
            <a:extLst/>
          </a:blip>
          <a:stretch>
            <a:fillRect/>
          </a:stretch>
        </p:blipFill>
        <p:spPr>
          <a:xfrm>
            <a:off x="175656" y="1777986"/>
            <a:ext cx="4648221" cy="6197628"/>
          </a:xfrm>
          <a:prstGeom prst="rect">
            <a:avLst/>
          </a:prstGeom>
          <a:ln w="12700">
            <a:miter lim="400000"/>
          </a:ln>
        </p:spPr>
      </p:pic>
      <p:sp>
        <p:nvSpPr>
          <p:cNvPr id="255" name="Luftdichtheitsprüfung"/>
          <p:cNvSpPr txBox="1"/>
          <p:nvPr/>
        </p:nvSpPr>
        <p:spPr>
          <a:xfrm>
            <a:off x="120163" y="1042327"/>
            <a:ext cx="445953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Luftdichtheitsprüfung</a:t>
            </a:r>
          </a:p>
        </p:txBody>
      </p:sp>
      <p:sp>
        <p:nvSpPr>
          <p:cNvPr id="256" name="Eine luftdichte Ausführung der Gebäudehülle ist Voraussetzung für einen hohen Wohnkomfort. Eine intakte Luftdichtheit der Gebäudehülle vermeidet Schäden an Bauteilen durch Kondensation und minimiert die Lüftungswärmeverluste. Für die einwandfreie Funktion einer Lüftungsanlage muß die Gebäudehülle luftdicht sein."/>
          <p:cNvSpPr txBox="1"/>
          <p:nvPr/>
        </p:nvSpPr>
        <p:spPr>
          <a:xfrm>
            <a:off x="4960254" y="1760609"/>
            <a:ext cx="7515643"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200">
                <a:latin typeface="Helvetica"/>
                <a:ea typeface="Helvetica"/>
                <a:cs typeface="Helvetica"/>
                <a:sym typeface="Helvetica"/>
              </a:defRPr>
            </a:lvl1pPr>
          </a:lstStyle>
          <a:p>
            <a:pPr/>
            <a:r>
              <a:t>Eine luftdichte Ausführung der Gebäudehülle ist Voraussetzung für einen hohen Wohnkomfort. Eine intakte Luftdichtheit der Gebäudehülle vermeidet Schäden an Bauteilen durch Kondensation und minimiert die Lüftungswärmeverluste. Für die einwandfreie Funktion einer Lüftungsanlage muß die Gebäudehülle luftdicht sein.</a:t>
            </a:r>
          </a:p>
        </p:txBody>
      </p:sp>
      <p:sp>
        <p:nvSpPr>
          <p:cNvPr id="257" name="Die Luftdichtheit der Gebäudehülle wird mit einer &quot;BlowerDoor&quot;-Untersuchung überprüft. Dazu wird in eine Tür- oder Fensteröffnung mit Hilfe eines verstellbaren Rahmens ein Nylontuch luftdicht eingespannt. In den elastischen Kragen des Nylontuchs wird ein Gebläse eingesetzt und damit ein Unter- oder Überdruck erzeugt. Mit der Hand kann bereits überprüft werden, ob an Fugen und Anschlüssen Durchdringungen der Luftdichtheitsschicht stattfinden. Ein Luftgeschindigkeitsmessgerät (Thermoanemometer) erlaubt die Beurteilung der Leckage. Mit Rauch (Rauchstift oder Nebelgerät) kann die Luftströmung auch optisch sichtbar gemacht werden."/>
          <p:cNvSpPr txBox="1"/>
          <p:nvPr/>
        </p:nvSpPr>
        <p:spPr>
          <a:xfrm>
            <a:off x="4970940" y="2887810"/>
            <a:ext cx="7301022"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200">
                <a:latin typeface="Helvetica"/>
                <a:ea typeface="Helvetica"/>
                <a:cs typeface="Helvetica"/>
                <a:sym typeface="Helvetica"/>
              </a:defRPr>
            </a:lvl1pPr>
          </a:lstStyle>
          <a:p>
            <a:pPr/>
            <a:r>
              <a:t>Die Luftdichtheit der Gebäudehülle wird mit einer "BlowerDoor"-Untersuchung überprüft. Dazu wird in eine Tür- oder Fensteröffnung mit Hilfe eines verstellbaren Rahmens ein Nylontuch luftdicht eingespannt. In den elastischen Kragen des Nylontuchs wird ein Gebläse eingesetzt und damit ein Unter- oder Überdruck erzeugt. Mit der Hand kann bereits überprüft werden, ob an Fugen und Anschlüssen Durchdringungen der Luftdichtheitsschicht stattfinden. Ein Luftgeschindigkeitsmessgerät (Thermoanemometer) erlaubt die Beurteilung der Leckage. Mit Rauch (Rauchstift oder Nebelgerät) kann die Luftströmung auch optisch sichtbar gemacht werden.</a:t>
            </a:r>
          </a:p>
        </p:txBody>
      </p:sp>
      <p:pic>
        <p:nvPicPr>
          <p:cNvPr id="258" name="DSC_2015.jpeg" descr="DSC_2015.jpeg"/>
          <p:cNvPicPr>
            <a:picLocks noChangeAspect="1"/>
          </p:cNvPicPr>
          <p:nvPr/>
        </p:nvPicPr>
        <p:blipFill>
          <a:blip r:embed="rId4">
            <a:extLst/>
          </a:blip>
          <a:stretch>
            <a:fillRect/>
          </a:stretch>
        </p:blipFill>
        <p:spPr>
          <a:xfrm>
            <a:off x="4883910" y="4548411"/>
            <a:ext cx="4045181" cy="2696788"/>
          </a:xfrm>
          <a:prstGeom prst="rect">
            <a:avLst/>
          </a:prstGeom>
          <a:ln w="12700">
            <a:miter lim="400000"/>
          </a:ln>
        </p:spPr>
      </p:pic>
      <p:pic>
        <p:nvPicPr>
          <p:cNvPr id="259" name="DSC_2062.jpeg" descr="DSC_2062.jpeg"/>
          <p:cNvPicPr>
            <a:picLocks noChangeAspect="1"/>
          </p:cNvPicPr>
          <p:nvPr/>
        </p:nvPicPr>
        <p:blipFill>
          <a:blip r:embed="rId5">
            <a:extLst/>
          </a:blip>
          <a:stretch>
            <a:fillRect/>
          </a:stretch>
        </p:blipFill>
        <p:spPr>
          <a:xfrm>
            <a:off x="8277097" y="6287538"/>
            <a:ext cx="4045181" cy="2696787"/>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DSC_1544.jpeg" descr="DSC_1544.jpeg"/>
          <p:cNvPicPr>
            <a:picLocks noChangeAspect="1"/>
          </p:cNvPicPr>
          <p:nvPr/>
        </p:nvPicPr>
        <p:blipFill>
          <a:blip r:embed="rId2">
            <a:extLst/>
          </a:blip>
          <a:stretch>
            <a:fillRect/>
          </a:stretch>
        </p:blipFill>
        <p:spPr>
          <a:xfrm>
            <a:off x="315240" y="2103801"/>
            <a:ext cx="3568083" cy="2378722"/>
          </a:xfrm>
          <a:prstGeom prst="rect">
            <a:avLst/>
          </a:prstGeom>
          <a:ln w="12700">
            <a:miter lim="400000"/>
          </a:ln>
        </p:spPr>
      </p:pic>
      <p:pic>
        <p:nvPicPr>
          <p:cNvPr id="264" name="DSC_1541.jpeg" descr="DSC_1541.jpeg"/>
          <p:cNvPicPr>
            <a:picLocks noChangeAspect="1"/>
          </p:cNvPicPr>
          <p:nvPr/>
        </p:nvPicPr>
        <p:blipFill>
          <a:blip r:embed="rId3">
            <a:extLst/>
          </a:blip>
          <a:stretch>
            <a:fillRect/>
          </a:stretch>
        </p:blipFill>
        <p:spPr>
          <a:xfrm>
            <a:off x="3000629" y="2702469"/>
            <a:ext cx="4248471" cy="2832315"/>
          </a:xfrm>
          <a:prstGeom prst="rect">
            <a:avLst/>
          </a:prstGeom>
          <a:ln w="12700">
            <a:miter lim="400000"/>
          </a:ln>
        </p:spPr>
      </p:pic>
      <p:pic>
        <p:nvPicPr>
          <p:cNvPr id="265" name="DSC_1515.jpeg" descr="DSC_1515.jpeg"/>
          <p:cNvPicPr>
            <a:picLocks noChangeAspect="1"/>
          </p:cNvPicPr>
          <p:nvPr/>
        </p:nvPicPr>
        <p:blipFill>
          <a:blip r:embed="rId4">
            <a:extLst/>
          </a:blip>
          <a:stretch>
            <a:fillRect/>
          </a:stretch>
        </p:blipFill>
        <p:spPr>
          <a:xfrm>
            <a:off x="8921172" y="1325081"/>
            <a:ext cx="3908541" cy="2605694"/>
          </a:xfrm>
          <a:prstGeom prst="rect">
            <a:avLst/>
          </a:prstGeom>
          <a:ln w="12700">
            <a:miter lim="400000"/>
          </a:ln>
        </p:spPr>
      </p:pic>
      <p:pic>
        <p:nvPicPr>
          <p:cNvPr id="266" name="DSC_2057.jpeg" descr="DSC_2057.jpeg"/>
          <p:cNvPicPr>
            <a:picLocks noChangeAspect="1"/>
          </p:cNvPicPr>
          <p:nvPr/>
        </p:nvPicPr>
        <p:blipFill>
          <a:blip r:embed="rId5">
            <a:extLst/>
          </a:blip>
          <a:stretch>
            <a:fillRect/>
          </a:stretch>
        </p:blipFill>
        <p:spPr>
          <a:xfrm>
            <a:off x="175088" y="5526593"/>
            <a:ext cx="5145027" cy="3430019"/>
          </a:xfrm>
          <a:prstGeom prst="rect">
            <a:avLst/>
          </a:prstGeom>
          <a:ln w="12700">
            <a:miter lim="400000"/>
          </a:ln>
        </p:spPr>
      </p:pic>
      <p:sp>
        <p:nvSpPr>
          <p:cNvPr id="267" name="Leckagen suchen"/>
          <p:cNvSpPr txBox="1"/>
          <p:nvPr/>
        </p:nvSpPr>
        <p:spPr>
          <a:xfrm>
            <a:off x="4259706" y="1530350"/>
            <a:ext cx="377418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Leckagen suchen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Energieberatung…"/>
          <p:cNvSpPr txBox="1"/>
          <p:nvPr/>
        </p:nvSpPr>
        <p:spPr>
          <a:xfrm>
            <a:off x="4228088" y="1131077"/>
            <a:ext cx="5494288" cy="34298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83986" indent="-283986" algn="l" defTabSz="457200">
              <a:buSzPct val="45000"/>
              <a:buBlip>
                <a:blip r:embed="rId2"/>
              </a:buBlip>
              <a:defRPr sz="2300">
                <a:latin typeface="Helvetica"/>
                <a:ea typeface="Helvetica"/>
                <a:cs typeface="Helvetica"/>
                <a:sym typeface="Helvetica"/>
              </a:defRPr>
            </a:pPr>
            <a:r>
              <a:t>Energieberatung</a:t>
            </a:r>
          </a:p>
          <a:p>
            <a:pPr marL="283986" indent="-283986" algn="l" defTabSz="457200">
              <a:buSzPct val="45000"/>
              <a:buBlip>
                <a:blip r:embed="rId2"/>
              </a:buBlip>
              <a:defRPr sz="2300">
                <a:latin typeface="Helvetica"/>
                <a:ea typeface="Helvetica"/>
                <a:cs typeface="Helvetica"/>
                <a:sym typeface="Helvetica"/>
              </a:defRPr>
            </a:pPr>
            <a:r>
              <a:t>Vor-Ort Beratung</a:t>
            </a:r>
          </a:p>
          <a:p>
            <a:pPr marL="283986" indent="-283986" algn="l" defTabSz="457200">
              <a:buSzPct val="45000"/>
              <a:buBlip>
                <a:blip r:embed="rId2"/>
              </a:buBlip>
              <a:defRPr sz="2300">
                <a:latin typeface="Helvetica"/>
                <a:ea typeface="Helvetica"/>
                <a:cs typeface="Helvetica"/>
                <a:sym typeface="Helvetica"/>
              </a:defRPr>
            </a:pPr>
            <a:r>
              <a:t>Fördermittelberatung </a:t>
            </a:r>
          </a:p>
          <a:p>
            <a:pPr marL="283986" indent="-283986" algn="l" defTabSz="457200">
              <a:buSzPct val="45000"/>
              <a:buBlip>
                <a:blip r:embed="rId2"/>
              </a:buBlip>
              <a:defRPr sz="2300">
                <a:latin typeface="Helvetica"/>
                <a:ea typeface="Helvetica"/>
                <a:cs typeface="Helvetica"/>
                <a:sym typeface="Helvetica"/>
              </a:defRPr>
            </a:pPr>
            <a:r>
              <a:t>KfW Anträge</a:t>
            </a:r>
          </a:p>
          <a:p>
            <a:pPr marL="283986" indent="-283986" algn="l" defTabSz="457200">
              <a:buSzPct val="45000"/>
              <a:buBlip>
                <a:blip r:embed="rId2"/>
              </a:buBlip>
              <a:defRPr sz="2300">
                <a:latin typeface="Helvetica"/>
                <a:ea typeface="Helvetica"/>
                <a:cs typeface="Helvetica"/>
                <a:sym typeface="Helvetica"/>
              </a:defRPr>
            </a:pPr>
            <a:r>
              <a:t>Energetische Baubegleitung</a:t>
            </a:r>
          </a:p>
          <a:p>
            <a:pPr marL="283986" indent="-283986" algn="l" defTabSz="457200">
              <a:buSzPct val="45000"/>
              <a:buBlip>
                <a:blip r:embed="rId2"/>
              </a:buBlip>
              <a:defRPr sz="2300">
                <a:latin typeface="Helvetica"/>
                <a:ea typeface="Helvetica"/>
                <a:cs typeface="Helvetica"/>
                <a:sym typeface="Helvetica"/>
              </a:defRPr>
            </a:pPr>
            <a:r>
              <a:t>Energieausweise für Wohn- und Nichtwohngebäude</a:t>
            </a:r>
          </a:p>
          <a:p>
            <a:pPr marL="283986" indent="-283986" algn="l" defTabSz="457200">
              <a:buSzPct val="45000"/>
              <a:buBlip>
                <a:blip r:embed="rId2"/>
              </a:buBlip>
              <a:defRPr sz="2300">
                <a:latin typeface="Helvetica"/>
                <a:ea typeface="Helvetica"/>
                <a:cs typeface="Helvetica"/>
                <a:sym typeface="Helvetica"/>
              </a:defRPr>
            </a:pPr>
            <a:r>
              <a:t>Luftdichtheitsmessung (Blower-Door)</a:t>
            </a:r>
          </a:p>
          <a:p>
            <a:pPr marL="283986" indent="-283986" algn="l" defTabSz="457200">
              <a:buSzPct val="45000"/>
              <a:buBlip>
                <a:blip r:embed="rId2"/>
              </a:buBlip>
              <a:defRPr sz="2300">
                <a:latin typeface="Helvetica"/>
                <a:ea typeface="Helvetica"/>
                <a:cs typeface="Helvetica"/>
                <a:sym typeface="Helvetica"/>
              </a:defRPr>
            </a:pPr>
            <a:r>
              <a:t>Thermographie</a:t>
            </a:r>
          </a:p>
        </p:txBody>
      </p:sp>
      <p:sp>
        <p:nvSpPr>
          <p:cNvPr id="270" name="Dipl. Ing. Günter Dörrhöfer…"/>
          <p:cNvSpPr txBox="1"/>
          <p:nvPr/>
        </p:nvSpPr>
        <p:spPr>
          <a:xfrm>
            <a:off x="244004" y="1155022"/>
            <a:ext cx="4458320" cy="2820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defTabSz="457200">
              <a:defRPr sz="1800">
                <a:latin typeface="Helvetica"/>
                <a:ea typeface="Helvetica"/>
                <a:cs typeface="Helvetica"/>
                <a:sym typeface="Helvetica"/>
              </a:defRPr>
            </a:pPr>
            <a:r>
              <a:t>Dipl. Ing. </a:t>
            </a:r>
            <a:r>
              <a:rPr b="1"/>
              <a:t>Günter Dörrhöfer</a:t>
            </a:r>
          </a:p>
          <a:p>
            <a:pPr defTabSz="457200">
              <a:defRPr sz="1800">
                <a:latin typeface="Helvetica"/>
                <a:ea typeface="Helvetica"/>
                <a:cs typeface="Helvetica"/>
                <a:sym typeface="Helvetica"/>
              </a:defRPr>
            </a:pPr>
            <a:r>
              <a:t>Gebäudeenergieberater (HWK)</a:t>
            </a:r>
          </a:p>
          <a:p>
            <a:pPr defTabSz="457200">
              <a:defRPr sz="1800">
                <a:latin typeface="Helvetica"/>
                <a:ea typeface="Helvetica"/>
                <a:cs typeface="Helvetica"/>
                <a:sym typeface="Helvetica"/>
              </a:defRPr>
            </a:pPr>
            <a:r>
              <a:t>Eddersheimer Str. 28</a:t>
            </a:r>
          </a:p>
          <a:p>
            <a:pPr defTabSz="457200">
              <a:lnSpc>
                <a:spcPct val="80000"/>
              </a:lnSpc>
              <a:defRPr sz="1800">
                <a:latin typeface="Helvetica"/>
                <a:ea typeface="Helvetica"/>
                <a:cs typeface="Helvetica"/>
                <a:sym typeface="Helvetica"/>
              </a:defRPr>
            </a:pPr>
            <a:r>
              <a:t>65439 Flörsheim am Main</a:t>
            </a:r>
          </a:p>
          <a:p>
            <a:pPr defTabSz="457200">
              <a:lnSpc>
                <a:spcPct val="80000"/>
              </a:lnSpc>
              <a:defRPr sz="3000">
                <a:latin typeface="Helvetica"/>
                <a:ea typeface="Helvetica"/>
                <a:cs typeface="Helvetica"/>
                <a:sym typeface="Helvetica"/>
              </a:defRPr>
            </a:pPr>
          </a:p>
          <a:p>
            <a:pPr defTabSz="457200">
              <a:lnSpc>
                <a:spcPct val="80000"/>
              </a:lnSpc>
              <a:defRPr sz="1800">
                <a:latin typeface="Helvetica"/>
                <a:ea typeface="Helvetica"/>
                <a:cs typeface="Helvetica"/>
                <a:sym typeface="Helvetica"/>
              </a:defRPr>
            </a:pPr>
            <a:r>
              <a:t>Telefon: 06145 3799 550</a:t>
            </a:r>
          </a:p>
          <a:p>
            <a:pPr defTabSz="457200">
              <a:defRPr sz="1800">
                <a:latin typeface="Helvetica"/>
                <a:ea typeface="Helvetica"/>
                <a:cs typeface="Helvetica"/>
                <a:sym typeface="Helvetica"/>
              </a:defRPr>
            </a:pPr>
            <a:r>
              <a:t>Mobil: 0151 105 165 17</a:t>
            </a:r>
          </a:p>
          <a:p>
            <a:pPr defTabSz="457200">
              <a:defRPr sz="1800">
                <a:latin typeface="Helvetica"/>
                <a:ea typeface="Helvetica"/>
                <a:cs typeface="Helvetica"/>
                <a:sym typeface="Helvetica"/>
              </a:defRPr>
            </a:pPr>
            <a:r>
              <a:t>Email: info@indigud.de</a:t>
            </a:r>
          </a:p>
          <a:p>
            <a:pPr defTabSz="457200">
              <a:defRPr sz="1800">
                <a:latin typeface="Helvetica"/>
                <a:ea typeface="Helvetica"/>
                <a:cs typeface="Helvetica"/>
                <a:sym typeface="Helvetica"/>
              </a:defRPr>
            </a:pPr>
            <a:r>
              <a:t>http://www.indigud.de</a:t>
            </a:r>
          </a:p>
        </p:txBody>
      </p:sp>
      <p:pic>
        <p:nvPicPr>
          <p:cNvPr id="271" name="untitled_iqr.png" descr="untitled_iqr.png"/>
          <p:cNvPicPr>
            <a:picLocks noChangeAspect="1"/>
          </p:cNvPicPr>
          <p:nvPr/>
        </p:nvPicPr>
        <p:blipFill>
          <a:blip r:embed="rId3">
            <a:extLst/>
          </a:blip>
          <a:stretch>
            <a:fillRect/>
          </a:stretch>
        </p:blipFill>
        <p:spPr>
          <a:xfrm>
            <a:off x="9743216" y="1056610"/>
            <a:ext cx="3017580" cy="3017580"/>
          </a:xfrm>
          <a:prstGeom prst="rect">
            <a:avLst/>
          </a:prstGeom>
          <a:ln w="12700">
            <a:miter lim="400000"/>
          </a:ln>
        </p:spPr>
      </p:pic>
      <p:pic>
        <p:nvPicPr>
          <p:cNvPr id="272" name="FLIR0238.jpg" descr="FLIR0238.jpg"/>
          <p:cNvPicPr>
            <a:picLocks noChangeAspect="1"/>
          </p:cNvPicPr>
          <p:nvPr/>
        </p:nvPicPr>
        <p:blipFill>
          <a:blip r:embed="rId4">
            <a:extLst/>
          </a:blip>
          <a:stretch>
            <a:fillRect/>
          </a:stretch>
        </p:blipFill>
        <p:spPr>
          <a:xfrm>
            <a:off x="329940" y="4869971"/>
            <a:ext cx="4765212" cy="3576686"/>
          </a:xfrm>
          <a:prstGeom prst="rect">
            <a:avLst/>
          </a:prstGeom>
          <a:ln w="12700">
            <a:miter lim="400000"/>
          </a:ln>
        </p:spPr>
      </p:pic>
      <p:pic>
        <p:nvPicPr>
          <p:cNvPr id="273" name="FLIR0262.jpg" descr="FLIR0262.jpg"/>
          <p:cNvPicPr>
            <a:picLocks noChangeAspect="1"/>
          </p:cNvPicPr>
          <p:nvPr/>
        </p:nvPicPr>
        <p:blipFill>
          <a:blip r:embed="rId5">
            <a:extLst/>
          </a:blip>
          <a:stretch>
            <a:fillRect/>
          </a:stretch>
        </p:blipFill>
        <p:spPr>
          <a:xfrm>
            <a:off x="5237021" y="4859499"/>
            <a:ext cx="4769904" cy="357668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 name="18,8 Mio. Wohngebäude"/>
          <p:cNvSpPr txBox="1"/>
          <p:nvPr/>
        </p:nvSpPr>
        <p:spPr>
          <a:xfrm>
            <a:off x="237921" y="2187740"/>
            <a:ext cx="51375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18,8 Mio. Wohngebäude</a:t>
            </a:r>
          </a:p>
        </p:txBody>
      </p:sp>
      <p:graphicFrame>
        <p:nvGraphicFramePr>
          <p:cNvPr id="47" name="2D-Kreisdiagramm"/>
          <p:cNvGraphicFramePr/>
          <p:nvPr/>
        </p:nvGraphicFramePr>
        <p:xfrm>
          <a:off x="5430010" y="969433"/>
          <a:ext cx="3084315" cy="3084315"/>
        </p:xfrm>
        <a:graphic xmlns:a="http://schemas.openxmlformats.org/drawingml/2006/main">
          <a:graphicData uri="http://schemas.openxmlformats.org/drawingml/2006/chart">
            <c:chart xmlns:c="http://schemas.openxmlformats.org/drawingml/2006/chart" r:id="rId3"/>
          </a:graphicData>
        </a:graphic>
      </p:graphicFrame>
      <p:sp>
        <p:nvSpPr>
          <p:cNvPr id="48" name="3,7 Mrd. m2 Wohnfläche"/>
          <p:cNvSpPr txBox="1"/>
          <p:nvPr/>
        </p:nvSpPr>
        <p:spPr>
          <a:xfrm>
            <a:off x="601971" y="7090161"/>
            <a:ext cx="5103725"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3,7 Mrd. m</a:t>
            </a:r>
            <a:r>
              <a:rPr baseline="22222"/>
              <a:t>2</a:t>
            </a:r>
            <a:r>
              <a:t> Wohnfläche</a:t>
            </a:r>
          </a:p>
        </p:txBody>
      </p:sp>
      <p:graphicFrame>
        <p:nvGraphicFramePr>
          <p:cNvPr id="49" name="2D-Kreisdiagramm"/>
          <p:cNvGraphicFramePr/>
          <p:nvPr/>
        </p:nvGraphicFramePr>
        <p:xfrm>
          <a:off x="7909723" y="3294463"/>
          <a:ext cx="3221823" cy="3221824"/>
        </p:xfrm>
        <a:graphic xmlns:a="http://schemas.openxmlformats.org/drawingml/2006/main">
          <a:graphicData uri="http://schemas.openxmlformats.org/drawingml/2006/chart">
            <c:chart xmlns:c="http://schemas.openxmlformats.org/drawingml/2006/chart" r:id="rId4"/>
          </a:graphicData>
        </a:graphic>
      </p:graphicFrame>
      <p:sp>
        <p:nvSpPr>
          <p:cNvPr id="50" name="40,3 Mio Wohneinheiten"/>
          <p:cNvSpPr txBox="1"/>
          <p:nvPr/>
        </p:nvSpPr>
        <p:spPr>
          <a:xfrm>
            <a:off x="2642277" y="4552950"/>
            <a:ext cx="501091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40,3 Mio Wohneinheiten</a:t>
            </a:r>
          </a:p>
        </p:txBody>
      </p:sp>
      <p:graphicFrame>
        <p:nvGraphicFramePr>
          <p:cNvPr id="51" name="2D-Kreisdiagramm"/>
          <p:cNvGraphicFramePr/>
          <p:nvPr/>
        </p:nvGraphicFramePr>
        <p:xfrm>
          <a:off x="5942130" y="5892907"/>
          <a:ext cx="3143809" cy="3143809"/>
        </p:xfrm>
        <a:graphic xmlns:a="http://schemas.openxmlformats.org/drawingml/2006/main">
          <a:graphicData uri="http://schemas.openxmlformats.org/drawingml/2006/chart">
            <c:chart xmlns:c="http://schemas.openxmlformats.org/drawingml/2006/chart" r:id="rId5"/>
          </a:graphicData>
        </a:graphic>
      </p:graphicFrame>
      <p:sp>
        <p:nvSpPr>
          <p:cNvPr id="52" name="Quelle: dena-Gebäudereport Kompakt 2018…"/>
          <p:cNvSpPr txBox="1"/>
          <p:nvPr/>
        </p:nvSpPr>
        <p:spPr>
          <a:xfrm>
            <a:off x="9108457" y="7916333"/>
            <a:ext cx="3685328"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solidFill>
                  <a:srgbClr val="A9A9A9"/>
                </a:solidFill>
              </a:defRPr>
            </a:pPr>
            <a:r>
              <a:t>Quelle: dena-Gebäudereport Kompakt 2018</a:t>
            </a:r>
          </a:p>
          <a:p>
            <a:pPr>
              <a:defRPr sz="1600">
                <a:solidFill>
                  <a:srgbClr val="A9A9A9"/>
                </a:solidFill>
              </a:defRPr>
            </a:pPr>
            <a:r>
              <a:t>Statistiken und Analysen zur Energieeffizienz im Gebäudebestand</a:t>
            </a:r>
          </a:p>
        </p:txBody>
      </p:sp>
      <p:sp>
        <p:nvSpPr>
          <p:cNvPr id="53" name="83% sind Ein- oder Zweifamilienhäuser"/>
          <p:cNvSpPr txBox="1"/>
          <p:nvPr/>
        </p:nvSpPr>
        <p:spPr>
          <a:xfrm>
            <a:off x="8418696" y="2092490"/>
            <a:ext cx="4361238" cy="838201"/>
          </a:xfrm>
          <a:prstGeom prst="rect">
            <a:avLst/>
          </a:prstGeom>
          <a:blipFill>
            <a:blip r:embed="rId6"/>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400">
                <a:solidFill>
                  <a:srgbClr val="FFFFFF"/>
                </a:solidFill>
              </a:defRPr>
            </a:lvl1pPr>
          </a:lstStyle>
          <a:p>
            <a:pPr/>
            <a:r>
              <a:t>83% sind Ein- oder Zweifamilienhäuser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7" name="Energieanteile in Wohngebäuden"/>
          <p:cNvGraphicFramePr/>
          <p:nvPr/>
        </p:nvGraphicFramePr>
        <p:xfrm>
          <a:off x="12647" y="1517689"/>
          <a:ext cx="5469573" cy="6211272"/>
        </p:xfrm>
        <a:graphic xmlns:a="http://schemas.openxmlformats.org/drawingml/2006/main">
          <a:graphicData uri="http://schemas.openxmlformats.org/drawingml/2006/chart">
            <c:chart xmlns:c="http://schemas.openxmlformats.org/drawingml/2006/chart" r:id="rId3"/>
          </a:graphicData>
        </a:graphic>
      </p:graphicFrame>
      <p:sp>
        <p:nvSpPr>
          <p:cNvPr id="58" name="81% der Energie wenden wir zum Heizen der Gebäude auf!"/>
          <p:cNvSpPr txBox="1"/>
          <p:nvPr/>
        </p:nvSpPr>
        <p:spPr>
          <a:xfrm>
            <a:off x="5347666" y="1492289"/>
            <a:ext cx="6935633" cy="838201"/>
          </a:xfrm>
          <a:prstGeom prst="rect">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2400">
                <a:solidFill>
                  <a:srgbClr val="FFFFFF"/>
                </a:solidFill>
              </a:defRPr>
            </a:lvl1pPr>
          </a:lstStyle>
          <a:p>
            <a:pPr/>
            <a:r>
              <a:t>81% der Energie wenden wir zum Heizen der Gebäude auf!</a:t>
            </a:r>
          </a:p>
        </p:txBody>
      </p:sp>
      <p:graphicFrame>
        <p:nvGraphicFramePr>
          <p:cNvPr id="59" name="Tabelle"/>
          <p:cNvGraphicFramePr/>
          <p:nvPr/>
        </p:nvGraphicFramePr>
        <p:xfrm>
          <a:off x="5290554" y="2599266"/>
          <a:ext cx="7049857" cy="5658645"/>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1762463"/>
                <a:gridCol w="1762463"/>
                <a:gridCol w="1762463"/>
                <a:gridCol w="1762463"/>
              </a:tblGrid>
              <a:tr h="514422">
                <a:tc>
                  <a:txBody>
                    <a:bodyPr/>
                    <a:lstStyle/>
                    <a:p>
                      <a:pPr defTabSz="914400">
                        <a:defRPr b="0">
                          <a:solidFill>
                            <a:srgbClr val="000000"/>
                          </a:solidFill>
                        </a:defRPr>
                      </a:pPr>
                      <a:r>
                        <a:rPr b="1" sz="2600">
                          <a:solidFill>
                            <a:srgbClr val="FFFFFF"/>
                          </a:solidFill>
                          <a:sym typeface="Helvetica"/>
                        </a:rPr>
                        <a:t>EFH/ZFH</a:t>
                      </a:r>
                    </a:p>
                  </a:txBody>
                  <a:tcPr marL="50800" marR="50800" marT="50800" marB="50800" anchor="ctr" anchorCtr="0" horzOverflow="overflow"/>
                </a:tc>
                <a:tc>
                  <a:txBody>
                    <a:bodyPr/>
                    <a:lstStyle/>
                    <a:p>
                      <a:pPr defTabSz="914400">
                        <a:defRPr b="0">
                          <a:solidFill>
                            <a:srgbClr val="000000"/>
                          </a:solidFill>
                        </a:defRPr>
                      </a:pPr>
                      <a:r>
                        <a:rPr b="1" sz="2600">
                          <a:solidFill>
                            <a:srgbClr val="FFFFFF"/>
                          </a:solidFill>
                          <a:sym typeface="Helvetica"/>
                        </a:rPr>
                        <a:t>Anzahl</a:t>
                      </a:r>
                    </a:p>
                  </a:txBody>
                  <a:tcPr marL="50800" marR="50800" marT="50800" marB="50800" anchor="ctr" anchorCtr="0" horzOverflow="overflow"/>
                </a:tc>
                <a:tc>
                  <a:txBody>
                    <a:bodyPr/>
                    <a:lstStyle/>
                    <a:p>
                      <a:pPr defTabSz="914400">
                        <a:defRPr b="0">
                          <a:solidFill>
                            <a:srgbClr val="000000"/>
                          </a:solidFill>
                        </a:defRPr>
                      </a:pPr>
                      <a:r>
                        <a:rPr b="1" sz="2600">
                          <a:solidFill>
                            <a:srgbClr val="FFFFFF"/>
                          </a:solidFill>
                          <a:sym typeface="Helvetica"/>
                        </a:rPr>
                        <a:t>Prozent</a:t>
                      </a:r>
                    </a:p>
                  </a:txBody>
                  <a:tcPr marL="50800" marR="50800" marT="50800" marB="50800" anchor="ctr" anchorCtr="0" horzOverflow="overflow"/>
                </a:tc>
                <a:tc>
                  <a:txBody>
                    <a:bodyPr/>
                    <a:lstStyle/>
                    <a:p>
                      <a:pPr defTabSz="914400">
                        <a:defRPr b="0">
                          <a:solidFill>
                            <a:srgbClr val="000000"/>
                          </a:solidFill>
                        </a:defRPr>
                      </a:pPr>
                      <a:r>
                        <a:rPr b="1" sz="1400">
                          <a:solidFill>
                            <a:srgbClr val="FFFFFF"/>
                          </a:solidFill>
                          <a:sym typeface="Helvetica"/>
                        </a:rPr>
                        <a:t>Durchschnittl. Energiebedarf</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vor 1918</a:t>
                      </a:r>
                    </a:p>
                  </a:txBody>
                  <a:tcPr marL="50800" marR="50800" marT="50800" marB="50800" anchor="ctr" anchorCtr="0" horzOverflow="overflow"/>
                </a:tc>
                <a:tc>
                  <a:txBody>
                    <a:bodyPr/>
                    <a:lstStyle/>
                    <a:p>
                      <a:pPr defTabSz="914400"/>
                      <a:r>
                        <a:rPr sz="2100"/>
                        <a:t>2.200.658</a:t>
                      </a:r>
                    </a:p>
                  </a:txBody>
                  <a:tcPr marL="50800" marR="50800" marT="50800" marB="50800" anchor="ctr" anchorCtr="0" horzOverflow="overflow"/>
                </a:tc>
                <a:tc>
                  <a:txBody>
                    <a:bodyPr/>
                    <a:lstStyle/>
                    <a:p>
                      <a:pPr defTabSz="914400"/>
                      <a:r>
                        <a:rPr sz="2600"/>
                        <a:t>14,8 %</a:t>
                      </a:r>
                    </a:p>
                  </a:txBody>
                  <a:tcPr marL="50800" marR="50800" marT="50800" marB="50800" anchor="ctr" anchorCtr="0" horzOverflow="overflow"/>
                </a:tc>
                <a:tc>
                  <a:txBody>
                    <a:bodyPr/>
                    <a:lstStyle/>
                    <a:p>
                      <a:pPr defTabSz="914400"/>
                      <a:r>
                        <a:rPr sz="1600"/>
                        <a:t>226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1918-1948</a:t>
                      </a:r>
                    </a:p>
                  </a:txBody>
                  <a:tcPr marL="50800" marR="50800" marT="50800" marB="50800" anchor="ctr" anchorCtr="0" horzOverflow="overflow"/>
                </a:tc>
                <a:tc>
                  <a:txBody>
                    <a:bodyPr/>
                    <a:lstStyle/>
                    <a:p>
                      <a:pPr defTabSz="914400"/>
                      <a:r>
                        <a:rPr sz="2100"/>
                        <a:t>2.045.435</a:t>
                      </a:r>
                    </a:p>
                  </a:txBody>
                  <a:tcPr marL="50800" marR="50800" marT="50800" marB="50800" anchor="ctr" anchorCtr="0" horzOverflow="overflow"/>
                </a:tc>
                <a:tc>
                  <a:txBody>
                    <a:bodyPr/>
                    <a:lstStyle/>
                    <a:p>
                      <a:pPr defTabSz="914400"/>
                      <a:r>
                        <a:rPr sz="2600"/>
                        <a:t>13,7 %</a:t>
                      </a:r>
                    </a:p>
                  </a:txBody>
                  <a:tcPr marL="50800" marR="50800" marT="50800" marB="50800" anchor="ctr" anchorCtr="0" horzOverflow="overflow"/>
                </a:tc>
                <a:tc>
                  <a:txBody>
                    <a:bodyPr/>
                    <a:lstStyle/>
                    <a:p>
                      <a:pPr defTabSz="914400"/>
                      <a:r>
                        <a:rPr sz="1600"/>
                        <a:t>237,5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1949-1957</a:t>
                      </a:r>
                    </a:p>
                  </a:txBody>
                  <a:tcPr marL="50800" marR="50800" marT="50800" marB="50800" anchor="ctr" anchorCtr="0" horzOverflow="overflow"/>
                </a:tc>
                <a:tc>
                  <a:txBody>
                    <a:bodyPr/>
                    <a:lstStyle/>
                    <a:p>
                      <a:pPr defTabSz="914400"/>
                      <a:r>
                        <a:rPr sz="2100"/>
                        <a:t>1.476.720</a:t>
                      </a:r>
                    </a:p>
                  </a:txBody>
                  <a:tcPr marL="50800" marR="50800" marT="50800" marB="50800" anchor="ctr" anchorCtr="0" horzOverflow="overflow"/>
                </a:tc>
                <a:tc>
                  <a:txBody>
                    <a:bodyPr/>
                    <a:lstStyle/>
                    <a:p>
                      <a:pPr defTabSz="914400"/>
                      <a:r>
                        <a:rPr sz="2600"/>
                        <a:t>9,9 %</a:t>
                      </a:r>
                    </a:p>
                  </a:txBody>
                  <a:tcPr marL="50800" marR="50800" marT="50800" marB="50800" anchor="ctr" anchorCtr="0" horzOverflow="overflow"/>
                </a:tc>
                <a:tc>
                  <a:txBody>
                    <a:bodyPr/>
                    <a:lstStyle/>
                    <a:p>
                      <a:pPr defTabSz="914400"/>
                      <a:r>
                        <a:rPr sz="1600"/>
                        <a:t>235,2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1958-1968</a:t>
                      </a:r>
                    </a:p>
                  </a:txBody>
                  <a:tcPr marL="50800" marR="50800" marT="50800" marB="50800" anchor="ctr" anchorCtr="0" horzOverflow="overflow"/>
                </a:tc>
                <a:tc>
                  <a:txBody>
                    <a:bodyPr/>
                    <a:lstStyle/>
                    <a:p>
                      <a:pPr defTabSz="914400"/>
                      <a:r>
                        <a:rPr sz="2100"/>
                        <a:t>2.357.250</a:t>
                      </a:r>
                    </a:p>
                  </a:txBody>
                  <a:tcPr marL="50800" marR="50800" marT="50800" marB="50800" anchor="ctr" anchorCtr="0" horzOverflow="overflow"/>
                </a:tc>
                <a:tc>
                  <a:txBody>
                    <a:bodyPr/>
                    <a:lstStyle/>
                    <a:p>
                      <a:pPr defTabSz="914400"/>
                      <a:r>
                        <a:rPr sz="2600"/>
                        <a:t>15,8 %</a:t>
                      </a:r>
                    </a:p>
                  </a:txBody>
                  <a:tcPr marL="50800" marR="50800" marT="50800" marB="50800" anchor="ctr" anchorCtr="0" horzOverflow="overflow"/>
                </a:tc>
                <a:tc>
                  <a:txBody>
                    <a:bodyPr/>
                    <a:lstStyle/>
                    <a:p>
                      <a:pPr defTabSz="914400"/>
                      <a:r>
                        <a:rPr sz="1600"/>
                        <a:t>231,9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1969-1978</a:t>
                      </a:r>
                    </a:p>
                  </a:txBody>
                  <a:tcPr marL="50800" marR="50800" marT="50800" marB="50800" anchor="ctr" anchorCtr="0" horzOverflow="overflow"/>
                </a:tc>
                <a:tc>
                  <a:txBody>
                    <a:bodyPr/>
                    <a:lstStyle/>
                    <a:p>
                      <a:pPr defTabSz="914400"/>
                      <a:r>
                        <a:rPr sz="2100"/>
                        <a:t>1.940.167</a:t>
                      </a:r>
                    </a:p>
                  </a:txBody>
                  <a:tcPr marL="50800" marR="50800" marT="50800" marB="50800" anchor="ctr" anchorCtr="0" horzOverflow="overflow"/>
                </a:tc>
                <a:tc>
                  <a:txBody>
                    <a:bodyPr/>
                    <a:lstStyle/>
                    <a:p>
                      <a:pPr defTabSz="914400"/>
                      <a:r>
                        <a:rPr sz="2600"/>
                        <a:t>13 %</a:t>
                      </a:r>
                    </a:p>
                  </a:txBody>
                  <a:tcPr marL="50800" marR="50800" marT="50800" marB="50800" anchor="ctr" anchorCtr="0" horzOverflow="overflow"/>
                </a:tc>
                <a:tc>
                  <a:txBody>
                    <a:bodyPr/>
                    <a:lstStyle/>
                    <a:p>
                      <a:pPr defTabSz="914400"/>
                      <a:r>
                        <a:rPr sz="1600"/>
                        <a:t>213,5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1979-1987</a:t>
                      </a:r>
                    </a:p>
                  </a:txBody>
                  <a:tcPr marL="50800" marR="50800" marT="50800" marB="50800" anchor="ctr" anchorCtr="0" horzOverflow="overflow"/>
                </a:tc>
                <a:tc>
                  <a:txBody>
                    <a:bodyPr/>
                    <a:lstStyle/>
                    <a:p>
                      <a:pPr defTabSz="914400"/>
                      <a:r>
                        <a:rPr sz="2100"/>
                        <a:t>1.585.337</a:t>
                      </a:r>
                    </a:p>
                  </a:txBody>
                  <a:tcPr marL="50800" marR="50800" marT="50800" marB="50800" anchor="ctr" anchorCtr="0" horzOverflow="overflow"/>
                </a:tc>
                <a:tc>
                  <a:txBody>
                    <a:bodyPr/>
                    <a:lstStyle/>
                    <a:p>
                      <a:pPr defTabSz="914400"/>
                      <a:r>
                        <a:rPr sz="2600"/>
                        <a:t>10,7 %</a:t>
                      </a:r>
                    </a:p>
                  </a:txBody>
                  <a:tcPr marL="50800" marR="50800" marT="50800" marB="50800" anchor="ctr" anchorCtr="0" horzOverflow="overflow"/>
                </a:tc>
                <a:tc>
                  <a:txBody>
                    <a:bodyPr/>
                    <a:lstStyle/>
                    <a:p>
                      <a:pPr defTabSz="914400"/>
                      <a:r>
                        <a:rPr sz="1600"/>
                        <a:t>168,9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1988-1993</a:t>
                      </a:r>
                    </a:p>
                  </a:txBody>
                  <a:tcPr marL="50800" marR="50800" marT="50800" marB="50800" anchor="ctr" anchorCtr="0" horzOverflow="overflow"/>
                </a:tc>
                <a:tc>
                  <a:txBody>
                    <a:bodyPr/>
                    <a:lstStyle/>
                    <a:p>
                      <a:pPr defTabSz="914400"/>
                      <a:r>
                        <a:rPr sz="2100"/>
                        <a:t>777.809</a:t>
                      </a:r>
                    </a:p>
                  </a:txBody>
                  <a:tcPr marL="50800" marR="50800" marT="50800" marB="50800" anchor="ctr" anchorCtr="0" horzOverflow="overflow"/>
                </a:tc>
                <a:tc>
                  <a:txBody>
                    <a:bodyPr/>
                    <a:lstStyle/>
                    <a:p>
                      <a:pPr defTabSz="914400"/>
                      <a:r>
                        <a:rPr sz="2600"/>
                        <a:t>5,2 %</a:t>
                      </a:r>
                    </a:p>
                  </a:txBody>
                  <a:tcPr marL="50800" marR="50800" marT="50800" marB="50800" anchor="ctr" anchorCtr="0" horzOverflow="overflow"/>
                </a:tc>
                <a:tc>
                  <a:txBody>
                    <a:bodyPr/>
                    <a:lstStyle/>
                    <a:p>
                      <a:pPr defTabSz="914400"/>
                      <a:r>
                        <a:rPr sz="1600"/>
                        <a:t>148,5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1994-2001</a:t>
                      </a:r>
                    </a:p>
                  </a:txBody>
                  <a:tcPr marL="50800" marR="50800" marT="50800" marB="50800" anchor="ctr" anchorCtr="0" horzOverflow="overflow"/>
                </a:tc>
                <a:tc>
                  <a:txBody>
                    <a:bodyPr/>
                    <a:lstStyle/>
                    <a:p>
                      <a:pPr defTabSz="914400"/>
                      <a:r>
                        <a:rPr sz="2100"/>
                        <a:t>1.456.447</a:t>
                      </a:r>
                    </a:p>
                  </a:txBody>
                  <a:tcPr marL="50800" marR="50800" marT="50800" marB="50800" anchor="ctr" anchorCtr="0" horzOverflow="overflow"/>
                </a:tc>
                <a:tc>
                  <a:txBody>
                    <a:bodyPr/>
                    <a:lstStyle/>
                    <a:p>
                      <a:pPr defTabSz="914400"/>
                      <a:r>
                        <a:rPr sz="2600"/>
                        <a:t>9,8 %</a:t>
                      </a:r>
                    </a:p>
                  </a:txBody>
                  <a:tcPr marL="50800" marR="50800" marT="50800" marB="50800" anchor="ctr" anchorCtr="0" horzOverflow="overflow"/>
                </a:tc>
                <a:tc>
                  <a:txBody>
                    <a:bodyPr/>
                    <a:lstStyle/>
                    <a:p>
                      <a:pPr defTabSz="914400"/>
                      <a:r>
                        <a:rPr sz="1600"/>
                        <a:t>116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2002-2008</a:t>
                      </a:r>
                    </a:p>
                  </a:txBody>
                  <a:tcPr marL="50800" marR="50800" marT="50800" marB="50800" anchor="ctr" anchorCtr="0" horzOverflow="overflow"/>
                </a:tc>
                <a:tc>
                  <a:txBody>
                    <a:bodyPr/>
                    <a:lstStyle/>
                    <a:p>
                      <a:pPr defTabSz="914400"/>
                      <a:r>
                        <a:rPr sz="2100"/>
                        <a:t>1.044.512</a:t>
                      </a:r>
                    </a:p>
                  </a:txBody>
                  <a:tcPr marL="50800" marR="50800" marT="50800" marB="50800" anchor="ctr" anchorCtr="0" horzOverflow="overflow"/>
                </a:tc>
                <a:tc>
                  <a:txBody>
                    <a:bodyPr/>
                    <a:lstStyle/>
                    <a:p>
                      <a:pPr defTabSz="914400"/>
                      <a:r>
                        <a:rPr sz="2600"/>
                        <a:t>7 %</a:t>
                      </a:r>
                    </a:p>
                  </a:txBody>
                  <a:tcPr marL="50800" marR="50800" marT="50800" marB="50800" anchor="ctr" anchorCtr="0" horzOverflow="overflow"/>
                </a:tc>
                <a:tc>
                  <a:txBody>
                    <a:bodyPr/>
                    <a:lstStyle/>
                    <a:p>
                      <a:pPr defTabSz="914400"/>
                      <a:r>
                        <a:rPr sz="1600"/>
                        <a:t>91,8 kWh/m²a</a:t>
                      </a:r>
                    </a:p>
                  </a:txBody>
                  <a:tcPr marL="50800" marR="50800" marT="50800" marB="50800" anchor="ctr" anchorCtr="0" horzOverflow="overflow"/>
                </a:tc>
              </a:tr>
              <a:tr h="514422">
                <a:tc>
                  <a:txBody>
                    <a:bodyPr/>
                    <a:lstStyle/>
                    <a:p>
                      <a:pPr defTabSz="914400">
                        <a:defRPr b="0">
                          <a:solidFill>
                            <a:srgbClr val="000000"/>
                          </a:solidFill>
                        </a:defRPr>
                      </a:pPr>
                      <a:r>
                        <a:rPr b="1" sz="2600">
                          <a:solidFill>
                            <a:srgbClr val="FFFFFF"/>
                          </a:solidFill>
                          <a:sym typeface="Helvetica"/>
                        </a:rPr>
                        <a:t>Gesamt</a:t>
                      </a:r>
                    </a:p>
                  </a:txBody>
                  <a:tcPr marL="50800" marR="50800" marT="50800" marB="50800" anchor="ctr" anchorCtr="0" horzOverflow="overflow"/>
                </a:tc>
                <a:tc>
                  <a:txBody>
                    <a:bodyPr/>
                    <a:lstStyle/>
                    <a:p>
                      <a:pPr defTabSz="914400"/>
                      <a:r>
                        <a:rPr sz="2100"/>
                        <a:t>14.884.335</a:t>
                      </a:r>
                    </a:p>
                  </a:txBody>
                  <a:tcPr marL="50800" marR="50800" marT="50800" marB="50800" anchor="ctr" anchorCtr="0" horzOverflow="overflow"/>
                </a:tc>
                <a:tc>
                  <a:txBody>
                    <a:bodyPr/>
                    <a:lstStyle/>
                    <a:p>
                      <a:pPr defTabSz="914400">
                        <a:defRPr sz="2600"/>
                      </a:pPr>
                    </a:p>
                  </a:txBody>
                  <a:tcPr marL="50800" marR="50800" marT="50800" marB="50800" anchor="ctr" anchorCtr="0" horzOverflow="overflow"/>
                </a:tc>
                <a:tc>
                  <a:txBody>
                    <a:bodyPr/>
                    <a:lstStyle/>
                    <a:p>
                      <a:pPr defTabSz="914400">
                        <a:defRPr sz="1600"/>
                      </a:pPr>
                    </a:p>
                  </a:txBody>
                  <a:tcPr marL="50800" marR="50800" marT="50800" marB="50800" anchor="ctr" anchorCtr="0" horzOverflow="overflow"/>
                </a:tc>
              </a:tr>
            </a:tbl>
          </a:graphicData>
        </a:graphic>
      </p:graphicFrame>
      <p:sp>
        <p:nvSpPr>
          <p:cNvPr id="60" name="Quelle: Dietmar Walberg…"/>
          <p:cNvSpPr txBox="1"/>
          <p:nvPr/>
        </p:nvSpPr>
        <p:spPr>
          <a:xfrm>
            <a:off x="5430488" y="8326304"/>
            <a:ext cx="6868663"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solidFill>
                  <a:srgbClr val="A9A9A9"/>
                </a:solidFill>
              </a:defRPr>
            </a:pPr>
            <a:r>
              <a:t>Quelle: Dietmar Walberg </a:t>
            </a:r>
            <a:endParaRPr sz="1200">
              <a:latin typeface="Times"/>
              <a:ea typeface="Times"/>
              <a:cs typeface="Times"/>
              <a:sym typeface="Times"/>
            </a:endParaRPr>
          </a:p>
          <a:p>
            <a:pPr>
              <a:defRPr sz="1600">
                <a:solidFill>
                  <a:srgbClr val="A9A9A9"/>
                </a:solidFill>
              </a:defRPr>
            </a:pPr>
            <a:r>
              <a:t>Arbeitsgemeinschaft für zeitgemäßes Bauen e.V.</a:t>
            </a:r>
          </a:p>
          <a:p>
            <a:pPr>
              <a:defRPr sz="1600">
                <a:solidFill>
                  <a:srgbClr val="A9A9A9"/>
                </a:solidFill>
              </a:defRPr>
            </a:pPr>
            <a:r>
              <a:t>Datenstand: 05/2012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4" name="Anteil sanierter Gebäude in Prozent"/>
          <p:cNvGraphicFramePr/>
          <p:nvPr/>
        </p:nvGraphicFramePr>
        <p:xfrm>
          <a:off x="265341" y="1092142"/>
          <a:ext cx="4667650" cy="5451288"/>
        </p:xfrm>
        <a:graphic xmlns:a="http://schemas.openxmlformats.org/drawingml/2006/main">
          <a:graphicData uri="http://schemas.openxmlformats.org/drawingml/2006/chart">
            <c:chart xmlns:c="http://schemas.openxmlformats.org/drawingml/2006/chart" r:id="rId3"/>
          </a:graphicData>
        </a:graphic>
      </p:graphicFrame>
      <p:sp>
        <p:nvSpPr>
          <p:cNvPr id="65" name="Quelle: dena-Gebäudereport Kompakt 2018…"/>
          <p:cNvSpPr txBox="1"/>
          <p:nvPr/>
        </p:nvSpPr>
        <p:spPr>
          <a:xfrm>
            <a:off x="1149790" y="6680200"/>
            <a:ext cx="3685328"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solidFill>
                  <a:srgbClr val="A9A9A9"/>
                </a:solidFill>
              </a:defRPr>
            </a:pPr>
            <a:r>
              <a:t>Quelle: dena-Gebäudereport Kompakt 2018</a:t>
            </a:r>
          </a:p>
          <a:p>
            <a:pPr>
              <a:defRPr sz="1600">
                <a:solidFill>
                  <a:srgbClr val="A9A9A9"/>
                </a:solidFill>
              </a:defRPr>
            </a:pPr>
            <a:r>
              <a:t>Statistiken und Analysen zur Energieeffizienz im Gebäudebestand</a:t>
            </a:r>
          </a:p>
        </p:txBody>
      </p:sp>
      <p:sp>
        <p:nvSpPr>
          <p:cNvPr id="66" name="Für weniger als die Hälfte der Sanierungen wurden Fördermittel in Anspruch genommen."/>
          <p:cNvSpPr txBox="1"/>
          <p:nvPr/>
        </p:nvSpPr>
        <p:spPr>
          <a:xfrm>
            <a:off x="4991497" y="1221316"/>
            <a:ext cx="7509469"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Für weniger als die Hälfte der Sanierungen wurden Fördermittel in Anspruch genommen.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70" name="Tabelle"/>
          <p:cNvGraphicFramePr/>
          <p:nvPr/>
        </p:nvGraphicFramePr>
        <p:xfrm>
          <a:off x="1748829" y="2425295"/>
          <a:ext cx="9519842" cy="4395010"/>
        </p:xfrm>
        <a:graphic xmlns:a="http://schemas.openxmlformats.org/drawingml/2006/main">
          <a:graphicData uri="http://schemas.openxmlformats.org/drawingml/2006/table">
            <a:tbl>
              <a:tblPr firstCol="1" firstRow="1" lastCol="0" lastRow="0" bandCol="0" bandRow="0" rtl="0">
                <a:tableStyleId>{C7B018BB-80A7-4F77-B60F-C8B233D01FF8}</a:tableStyleId>
              </a:tblPr>
              <a:tblGrid>
                <a:gridCol w="2376785"/>
                <a:gridCol w="2376785"/>
                <a:gridCol w="2376785"/>
                <a:gridCol w="2376785"/>
              </a:tblGrid>
              <a:tr h="876461">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Energieträger</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ca. Kosten
pro kWh</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Kosten für 
10.000 kWh</a:t>
                      </a:r>
                    </a:p>
                  </a:txBody>
                  <a:tcPr marL="50800" marR="50800" marT="50800" marB="50800" anchor="ctr" anchorCtr="0" horzOverflow="overflow"/>
                </a:tc>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Kosten für
50.000 kWh </a:t>
                      </a:r>
                    </a:p>
                  </a:txBody>
                  <a:tcPr marL="50800" marR="50800" marT="50800" marB="50800" anchor="ctr" anchorCtr="0" horzOverflow="overflow"/>
                </a:tc>
              </a:tr>
              <a:tr h="876461">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Erdgas</a:t>
                      </a:r>
                    </a:p>
                  </a:txBody>
                  <a:tcPr marL="50800" marR="50800" marT="50800" marB="50800" anchor="ctr" anchorCtr="0" horzOverflow="overflow"/>
                </a:tc>
                <a:tc>
                  <a:txBody>
                    <a:bodyPr/>
                    <a:lstStyle/>
                    <a:p>
                      <a:pPr defTabSz="914400"/>
                      <a:r>
                        <a:rPr sz="2600"/>
                        <a:t>6,08 ct/kWh</a:t>
                      </a:r>
                    </a:p>
                  </a:txBody>
                  <a:tcPr marL="50800" marR="50800" marT="50800" marB="50800" anchor="ctr" anchorCtr="0" horzOverflow="overflow"/>
                </a:tc>
                <a:tc>
                  <a:txBody>
                    <a:bodyPr/>
                    <a:lstStyle/>
                    <a:p>
                      <a:pPr defTabSz="914400"/>
                      <a:r>
                        <a:rPr sz="2600"/>
                        <a:t>608,00 €</a:t>
                      </a:r>
                    </a:p>
                  </a:txBody>
                  <a:tcPr marL="50800" marR="50800" marT="50800" marB="50800" anchor="ctr" anchorCtr="0" horzOverflow="overflow"/>
                </a:tc>
                <a:tc>
                  <a:txBody>
                    <a:bodyPr/>
                    <a:lstStyle/>
                    <a:p>
                      <a:pPr defTabSz="914400"/>
                      <a:r>
                        <a:rPr sz="2600"/>
                        <a:t>3.040,00 €</a:t>
                      </a:r>
                    </a:p>
                  </a:txBody>
                  <a:tcPr marL="50800" marR="50800" marT="50800" marB="50800" anchor="ctr" anchorCtr="0" horzOverflow="overflow">
                    <a:lnR w="12700">
                      <a:solidFill>
                        <a:srgbClr val="606060"/>
                      </a:solidFill>
                      <a:miter lim="400000"/>
                    </a:lnR>
                  </a:tcPr>
                </a:tc>
              </a:tr>
              <a:tr h="876461">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Strom</a:t>
                      </a:r>
                    </a:p>
                  </a:txBody>
                  <a:tcPr marL="50800" marR="50800" marT="50800" marB="50800" anchor="ctr" anchorCtr="0" horzOverflow="overflow"/>
                </a:tc>
                <a:tc>
                  <a:txBody>
                    <a:bodyPr/>
                    <a:lstStyle/>
                    <a:p>
                      <a:pPr defTabSz="914400"/>
                      <a:r>
                        <a:rPr sz="2600"/>
                        <a:t>30 ct/kWh</a:t>
                      </a:r>
                    </a:p>
                  </a:txBody>
                  <a:tcPr marL="50800" marR="50800" marT="50800" marB="50800" anchor="ctr" anchorCtr="0" horzOverflow="overflow"/>
                </a:tc>
                <a:tc>
                  <a:txBody>
                    <a:bodyPr/>
                    <a:lstStyle/>
                    <a:p>
                      <a:pPr defTabSz="914400"/>
                      <a:r>
                        <a:rPr sz="2600"/>
                        <a:t>3.000,00 €</a:t>
                      </a:r>
                    </a:p>
                  </a:txBody>
                  <a:tcPr marL="50800" marR="50800" marT="50800" marB="50800" anchor="ctr" anchorCtr="0" horzOverflow="overflow"/>
                </a:tc>
                <a:tc>
                  <a:txBody>
                    <a:bodyPr/>
                    <a:lstStyle/>
                    <a:p>
                      <a:pPr defTabSz="914400"/>
                      <a:r>
                        <a:rPr sz="2600"/>
                        <a:t>15.000,00 €</a:t>
                      </a:r>
                    </a:p>
                  </a:txBody>
                  <a:tcPr marL="50800" marR="50800" marT="50800" marB="50800" anchor="ctr" anchorCtr="0" horzOverflow="overflow">
                    <a:lnR w="12700">
                      <a:solidFill>
                        <a:srgbClr val="606060"/>
                      </a:solidFill>
                      <a:miter lim="400000"/>
                    </a:lnR>
                  </a:tcPr>
                </a:tc>
              </a:tr>
              <a:tr h="876461">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Pellets</a:t>
                      </a:r>
                    </a:p>
                  </a:txBody>
                  <a:tcPr marL="50800" marR="50800" marT="50800" marB="50800" anchor="ctr" anchorCtr="0" horzOverflow="overflow"/>
                </a:tc>
                <a:tc>
                  <a:txBody>
                    <a:bodyPr/>
                    <a:lstStyle/>
                    <a:p>
                      <a:pPr defTabSz="914400"/>
                      <a:r>
                        <a:rPr sz="2600"/>
                        <a:t>5,09 ct/kWh</a:t>
                      </a:r>
                    </a:p>
                  </a:txBody>
                  <a:tcPr marL="50800" marR="50800" marT="50800" marB="50800" anchor="ctr" anchorCtr="0" horzOverflow="overflow"/>
                </a:tc>
                <a:tc>
                  <a:txBody>
                    <a:bodyPr/>
                    <a:lstStyle/>
                    <a:p>
                      <a:pPr defTabSz="914400"/>
                      <a:r>
                        <a:rPr sz="2600"/>
                        <a:t>509,00 €</a:t>
                      </a:r>
                    </a:p>
                  </a:txBody>
                  <a:tcPr marL="50800" marR="50800" marT="50800" marB="50800" anchor="ctr" anchorCtr="0" horzOverflow="overflow"/>
                </a:tc>
                <a:tc>
                  <a:txBody>
                    <a:bodyPr/>
                    <a:lstStyle/>
                    <a:p>
                      <a:pPr defTabSz="914400"/>
                      <a:r>
                        <a:rPr sz="2600"/>
                        <a:t>2.545,00 €</a:t>
                      </a:r>
                    </a:p>
                  </a:txBody>
                  <a:tcPr marL="50800" marR="50800" marT="50800" marB="50800" anchor="ctr" anchorCtr="0" horzOverflow="overflow">
                    <a:lnR w="12700">
                      <a:solidFill>
                        <a:srgbClr val="606060"/>
                      </a:solidFill>
                      <a:miter lim="400000"/>
                    </a:lnR>
                  </a:tcPr>
                </a:tc>
              </a:tr>
              <a:tr h="876461">
                <a:tc>
                  <a:txBody>
                    <a:bodyPr/>
                    <a:lstStyle/>
                    <a:p>
                      <a:pPr defTabSz="914400">
                        <a:tabLst>
                          <a:tab pos="1181100" algn="l"/>
                        </a:tabLst>
                        <a:defRPr b="0">
                          <a:solidFill>
                            <a:srgbClr val="000000"/>
                          </a:solidFill>
                        </a:defRPr>
                      </a:pPr>
                      <a:r>
                        <a:rPr b="1" sz="2600">
                          <a:solidFill>
                            <a:srgbClr val="FFFFFF"/>
                          </a:solidFill>
                          <a:effectLst>
                            <a:outerShdw sx="100000" sy="100000" kx="0" ky="0" algn="b" rotWithShape="0" blurRad="25400" dist="25400" dir="5400000">
                              <a:srgbClr val="000000">
                                <a:alpha val="60000"/>
                              </a:srgbClr>
                            </a:outerShdw>
                          </a:effectLst>
                          <a:sym typeface="Helvetica"/>
                        </a:rPr>
                        <a:t>Heizöl</a:t>
                      </a:r>
                    </a:p>
                  </a:txBody>
                  <a:tcPr marL="50800" marR="50800" marT="50800" marB="50800" anchor="ctr" anchorCtr="0" horzOverflow="overflow"/>
                </a:tc>
                <a:tc>
                  <a:txBody>
                    <a:bodyPr/>
                    <a:lstStyle/>
                    <a:p>
                      <a:pPr defTabSz="914400"/>
                      <a:r>
                        <a:rPr sz="2600"/>
                        <a:t>7,08 ct/kWh</a:t>
                      </a:r>
                    </a:p>
                  </a:txBody>
                  <a:tcPr marL="50800" marR="50800" marT="50800" marB="50800" anchor="ctr" anchorCtr="0" horzOverflow="overflow">
                    <a:lnB w="12700">
                      <a:solidFill>
                        <a:srgbClr val="606060"/>
                      </a:solidFill>
                      <a:miter lim="400000"/>
                    </a:lnB>
                  </a:tcPr>
                </a:tc>
                <a:tc>
                  <a:txBody>
                    <a:bodyPr/>
                    <a:lstStyle/>
                    <a:p>
                      <a:pPr defTabSz="914400"/>
                      <a:r>
                        <a:rPr sz="2600"/>
                        <a:t>707,90 €</a:t>
                      </a:r>
                    </a:p>
                  </a:txBody>
                  <a:tcPr marL="50800" marR="50800" marT="50800" marB="50800" anchor="ctr" anchorCtr="0" horzOverflow="overflow">
                    <a:lnB w="12700">
                      <a:solidFill>
                        <a:srgbClr val="606060"/>
                      </a:solidFill>
                      <a:miter lim="400000"/>
                    </a:lnB>
                  </a:tcPr>
                </a:tc>
                <a:tc>
                  <a:txBody>
                    <a:bodyPr/>
                    <a:lstStyle/>
                    <a:p>
                      <a:pPr defTabSz="914400"/>
                      <a:r>
                        <a:rPr sz="2600"/>
                        <a:t>3.539,50 €</a:t>
                      </a:r>
                    </a:p>
                  </a:txBody>
                  <a:tcPr marL="50800" marR="50800" marT="50800" marB="50800" anchor="ctr" anchorCtr="0" horzOverflow="overflow">
                    <a:lnR w="12700">
                      <a:solidFill>
                        <a:srgbClr val="606060"/>
                      </a:solidFill>
                      <a:miter lim="400000"/>
                    </a:lnR>
                    <a:lnB w="12700">
                      <a:solidFill>
                        <a:srgbClr val="606060"/>
                      </a:solidFill>
                      <a:miter lim="400000"/>
                    </a:lnB>
                  </a:tcPr>
                </a:tc>
              </a:tr>
            </a:tbl>
          </a:graphicData>
        </a:graphic>
      </p:graphicFrame>
      <p:sp>
        <p:nvSpPr>
          <p:cNvPr id="71" name="Quelle: Statistisches Bundesamt, Stand: Mai 2019"/>
          <p:cNvSpPr txBox="1"/>
          <p:nvPr/>
        </p:nvSpPr>
        <p:spPr>
          <a:xfrm>
            <a:off x="3756323" y="6826779"/>
            <a:ext cx="5492154"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Quelle: Statistisches Bundesamt, Stand: Mai 2019</a:t>
            </a:r>
          </a:p>
        </p:txBody>
      </p:sp>
      <p:sp>
        <p:nvSpPr>
          <p:cNvPr id="72" name="Energiekosten"/>
          <p:cNvSpPr txBox="1"/>
          <p:nvPr/>
        </p:nvSpPr>
        <p:spPr>
          <a:xfrm>
            <a:off x="4869941" y="1433691"/>
            <a:ext cx="326491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2"/>
                </a:solidFill>
                <a:latin typeface="Helvetica"/>
                <a:ea typeface="Helvetica"/>
                <a:cs typeface="Helvetica"/>
                <a:sym typeface="Helvetica"/>
              </a:defRPr>
            </a:lvl1pPr>
          </a:lstStyle>
          <a:p>
            <a:pPr/>
            <a:r>
              <a:t>Energiekosten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 name="Bildschirmfoto 2019-07-16 um 13.22.07.png" descr="Bildschirmfoto 2019-07-16 um 13.22.07.png"/>
          <p:cNvPicPr>
            <a:picLocks noChangeAspect="1"/>
          </p:cNvPicPr>
          <p:nvPr/>
        </p:nvPicPr>
        <p:blipFill>
          <a:blip r:embed="rId3">
            <a:extLst/>
          </a:blip>
          <a:stretch>
            <a:fillRect/>
          </a:stretch>
        </p:blipFill>
        <p:spPr>
          <a:xfrm>
            <a:off x="152040" y="1758685"/>
            <a:ext cx="4321646" cy="3780951"/>
          </a:xfrm>
          <a:prstGeom prst="rect">
            <a:avLst/>
          </a:prstGeom>
          <a:ln w="12700">
            <a:miter lim="400000"/>
          </a:ln>
        </p:spPr>
      </p:pic>
      <p:pic>
        <p:nvPicPr>
          <p:cNvPr id="77" name="Bildschirmfoto 2019-07-16 um 13.21.39.png" descr="Bildschirmfoto 2019-07-16 um 13.21.39.png"/>
          <p:cNvPicPr>
            <a:picLocks noChangeAspect="1"/>
          </p:cNvPicPr>
          <p:nvPr/>
        </p:nvPicPr>
        <p:blipFill>
          <a:blip r:embed="rId4">
            <a:extLst/>
          </a:blip>
          <a:stretch>
            <a:fillRect/>
          </a:stretch>
        </p:blipFill>
        <p:spPr>
          <a:xfrm>
            <a:off x="4571136" y="1755675"/>
            <a:ext cx="4382888" cy="3786971"/>
          </a:xfrm>
          <a:prstGeom prst="rect">
            <a:avLst/>
          </a:prstGeom>
          <a:ln w="12700">
            <a:miter lim="400000"/>
          </a:ln>
        </p:spPr>
      </p:pic>
      <p:sp>
        <p:nvSpPr>
          <p:cNvPr id="78" name="378 kWh/m²a * 138 m² = 52.164 kWh/a"/>
          <p:cNvSpPr txBox="1"/>
          <p:nvPr/>
        </p:nvSpPr>
        <p:spPr>
          <a:xfrm>
            <a:off x="7273709" y="6660488"/>
            <a:ext cx="538094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378 kWh/m²a * 138 m² = 52.164 kWh/a</a:t>
            </a:r>
          </a:p>
        </p:txBody>
      </p:sp>
      <p:sp>
        <p:nvSpPr>
          <p:cNvPr id="79" name="EFH Baujahr ca. 1929"/>
          <p:cNvSpPr txBox="1"/>
          <p:nvPr/>
        </p:nvSpPr>
        <p:spPr>
          <a:xfrm>
            <a:off x="161882" y="1100386"/>
            <a:ext cx="45870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EFH Baujahr ca. 1929</a:t>
            </a:r>
          </a:p>
        </p:txBody>
      </p:sp>
      <p:sp>
        <p:nvSpPr>
          <p:cNvPr id="80" name="238 kWh/m²a * 138 m² = 32.844 kWh/a"/>
          <p:cNvSpPr txBox="1"/>
          <p:nvPr/>
        </p:nvSpPr>
        <p:spPr>
          <a:xfrm>
            <a:off x="7350365" y="7647185"/>
            <a:ext cx="450316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chemeClr val="accent1"/>
                </a:solidFill>
              </a:defRPr>
            </a:lvl1pPr>
          </a:lstStyle>
          <a:p>
            <a:pPr/>
            <a:r>
              <a:t>238 kWh/m²a * 138 m² = 32.844 kWh/a</a:t>
            </a:r>
          </a:p>
        </p:txBody>
      </p:sp>
      <p:sp>
        <p:nvSpPr>
          <p:cNvPr id="81" name="aus Tabelle nach Baujahr:"/>
          <p:cNvSpPr txBox="1"/>
          <p:nvPr/>
        </p:nvSpPr>
        <p:spPr>
          <a:xfrm>
            <a:off x="7350446" y="7343278"/>
            <a:ext cx="2757374"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chemeClr val="accent1"/>
                </a:solidFill>
              </a:defRPr>
            </a:lvl1pPr>
          </a:lstStyle>
          <a:p>
            <a:pPr/>
            <a:r>
              <a:t>aus Tabelle nach Baujahr:</a:t>
            </a:r>
          </a:p>
        </p:txBody>
      </p:sp>
      <p:pic>
        <p:nvPicPr>
          <p:cNvPr id="82" name="Bildschirmfoto 2019-07-16 um 17.01.07.png" descr="Bildschirmfoto 2019-07-16 um 17.01.07.png"/>
          <p:cNvPicPr>
            <a:picLocks noChangeAspect="1"/>
          </p:cNvPicPr>
          <p:nvPr/>
        </p:nvPicPr>
        <p:blipFill>
          <a:blip r:embed="rId5">
            <a:extLst/>
          </a:blip>
          <a:stretch>
            <a:fillRect/>
          </a:stretch>
        </p:blipFill>
        <p:spPr>
          <a:xfrm>
            <a:off x="8954029" y="2104798"/>
            <a:ext cx="3950206" cy="3088725"/>
          </a:xfrm>
          <a:prstGeom prst="rect">
            <a:avLst/>
          </a:prstGeom>
          <a:ln w="12700">
            <a:miter lim="400000"/>
          </a:ln>
        </p:spPr>
      </p:pic>
      <p:pic>
        <p:nvPicPr>
          <p:cNvPr id="83" name="Bildschirmfoto 2019-07-16 um 17.01.58.png" descr="Bildschirmfoto 2019-07-16 um 17.01.58.png"/>
          <p:cNvPicPr>
            <a:picLocks noChangeAspect="1"/>
          </p:cNvPicPr>
          <p:nvPr/>
        </p:nvPicPr>
        <p:blipFill>
          <a:blip r:embed="rId6">
            <a:extLst/>
          </a:blip>
          <a:stretch>
            <a:fillRect/>
          </a:stretch>
        </p:blipFill>
        <p:spPr>
          <a:xfrm>
            <a:off x="7497233" y="5544732"/>
            <a:ext cx="5069360" cy="1105499"/>
          </a:xfrm>
          <a:prstGeom prst="rect">
            <a:avLst/>
          </a:prstGeom>
          <a:ln w="12700">
            <a:miter lim="400000"/>
          </a:ln>
        </p:spPr>
      </p:pic>
      <p:pic>
        <p:nvPicPr>
          <p:cNvPr id="84" name="Bild" descr="Bild"/>
          <p:cNvPicPr>
            <a:picLocks noChangeAspect="1"/>
          </p:cNvPicPr>
          <p:nvPr/>
        </p:nvPicPr>
        <p:blipFill>
          <a:blip r:embed="rId7">
            <a:extLst/>
          </a:blip>
          <a:srcRect l="311" t="404" r="1434" b="24555"/>
          <a:stretch>
            <a:fillRect/>
          </a:stretch>
        </p:blipFill>
        <p:spPr>
          <a:xfrm>
            <a:off x="203954" y="5842496"/>
            <a:ext cx="6458502" cy="2427762"/>
          </a:xfrm>
          <a:prstGeom prst="rect">
            <a:avLst/>
          </a:prstGeom>
          <a:ln w="12700">
            <a:miter lim="400000"/>
          </a:ln>
        </p:spPr>
      </p:pic>
      <p:sp>
        <p:nvSpPr>
          <p:cNvPr id="85" name="Heizung: Gas Niedertemperatur, BJ 1990"/>
          <p:cNvSpPr txBox="1"/>
          <p:nvPr/>
        </p:nvSpPr>
        <p:spPr>
          <a:xfrm>
            <a:off x="231658" y="8339556"/>
            <a:ext cx="854141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Heizung: Gas Niedertemperatur, BJ 1990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Wärmeverluste reduzieren…"/>
          <p:cNvSpPr txBox="1"/>
          <p:nvPr/>
        </p:nvSpPr>
        <p:spPr>
          <a:xfrm>
            <a:off x="1048349" y="6458265"/>
            <a:ext cx="608223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SzPct val="75000"/>
              <a:buChar char="-"/>
            </a:pPr>
            <a:r>
              <a:t>Wärmeverluste reduzieren</a:t>
            </a:r>
          </a:p>
          <a:p>
            <a:pPr marL="444500" indent="-444500" algn="l">
              <a:buSzPct val="75000"/>
              <a:buChar char="-"/>
            </a:pPr>
            <a:r>
              <a:t>effizientere Anlagentechnik</a:t>
            </a:r>
          </a:p>
        </p:txBody>
      </p:sp>
      <p:pic>
        <p:nvPicPr>
          <p:cNvPr id="90" name="Bildschirmfoto 2019-07-16 um 14.38.52.png" descr="Bildschirmfoto 2019-07-16 um 14.38.52.png"/>
          <p:cNvPicPr>
            <a:picLocks noChangeAspect="1"/>
          </p:cNvPicPr>
          <p:nvPr/>
        </p:nvPicPr>
        <p:blipFill>
          <a:blip r:embed="rId3">
            <a:extLst/>
          </a:blip>
          <a:stretch>
            <a:fillRect/>
          </a:stretch>
        </p:blipFill>
        <p:spPr>
          <a:xfrm>
            <a:off x="8268433" y="1191439"/>
            <a:ext cx="4334830" cy="3239037"/>
          </a:xfrm>
          <a:prstGeom prst="rect">
            <a:avLst/>
          </a:prstGeom>
          <a:ln w="12700">
            <a:miter lim="400000"/>
          </a:ln>
        </p:spPr>
      </p:pic>
      <p:pic>
        <p:nvPicPr>
          <p:cNvPr id="91" name="FLIR1131.jpg" descr="FLIR1131.jpg"/>
          <p:cNvPicPr>
            <a:picLocks noChangeAspect="1"/>
          </p:cNvPicPr>
          <p:nvPr/>
        </p:nvPicPr>
        <p:blipFill>
          <a:blip r:embed="rId4">
            <a:extLst/>
          </a:blip>
          <a:stretch>
            <a:fillRect/>
          </a:stretch>
        </p:blipFill>
        <p:spPr>
          <a:xfrm>
            <a:off x="8274579" y="4433523"/>
            <a:ext cx="4421411" cy="3316058"/>
          </a:xfrm>
          <a:prstGeom prst="rect">
            <a:avLst/>
          </a:prstGeom>
          <a:ln w="12700">
            <a:miter lim="400000"/>
          </a:ln>
        </p:spPr>
      </p:pic>
      <p:sp>
        <p:nvSpPr>
          <p:cNvPr id="92" name="Thermografieaufnahmen haben keinen Bezug zum Beispielhaus und zeigen Schwachstellen anderer Häuser. Quelle: InDiGuD"/>
          <p:cNvSpPr txBox="1"/>
          <p:nvPr/>
        </p:nvSpPr>
        <p:spPr>
          <a:xfrm>
            <a:off x="8103603" y="7687733"/>
            <a:ext cx="4664488"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300"/>
            </a:lvl1pPr>
          </a:lstStyle>
          <a:p>
            <a:pPr/>
            <a:r>
              <a:t>Thermografieaufnahmen haben keinen Bezug zum Beispielhaus und zeigen Schwachstellen anderer Häuser. Quelle: InDiGuD</a:t>
            </a:r>
          </a:p>
        </p:txBody>
      </p:sp>
      <p:pic>
        <p:nvPicPr>
          <p:cNvPr id="93" name="Bild" descr="Bild"/>
          <p:cNvPicPr>
            <a:picLocks noChangeAspect="1"/>
          </p:cNvPicPr>
          <p:nvPr/>
        </p:nvPicPr>
        <p:blipFill>
          <a:blip r:embed="rId5">
            <a:extLst/>
          </a:blip>
          <a:srcRect l="35970" t="27687" r="33919" b="31499"/>
          <a:stretch>
            <a:fillRect/>
          </a:stretch>
        </p:blipFill>
        <p:spPr>
          <a:xfrm>
            <a:off x="741773" y="1448736"/>
            <a:ext cx="7130613" cy="4650620"/>
          </a:xfrm>
          <a:prstGeom prst="rect">
            <a:avLst/>
          </a:prstGeom>
          <a:ln w="12700">
            <a:miter lim="400000"/>
          </a:ln>
        </p:spPr>
      </p:pic>
      <p:sp>
        <p:nvSpPr>
          <p:cNvPr id="94" name="255,38€"/>
          <p:cNvSpPr txBox="1"/>
          <p:nvPr/>
        </p:nvSpPr>
        <p:spPr>
          <a:xfrm>
            <a:off x="2290562" y="3073330"/>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255,38€</a:t>
            </a:r>
          </a:p>
        </p:txBody>
      </p:sp>
      <p:sp>
        <p:nvSpPr>
          <p:cNvPr id="95" name="190,55€"/>
          <p:cNvSpPr txBox="1"/>
          <p:nvPr/>
        </p:nvSpPr>
        <p:spPr>
          <a:xfrm>
            <a:off x="2290562" y="3775682"/>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190,55€</a:t>
            </a:r>
          </a:p>
        </p:txBody>
      </p:sp>
      <p:sp>
        <p:nvSpPr>
          <p:cNvPr id="96" name="454,54€"/>
          <p:cNvSpPr txBox="1"/>
          <p:nvPr/>
        </p:nvSpPr>
        <p:spPr>
          <a:xfrm>
            <a:off x="3194688" y="2551916"/>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454,54€</a:t>
            </a:r>
          </a:p>
        </p:txBody>
      </p:sp>
      <p:sp>
        <p:nvSpPr>
          <p:cNvPr id="97" name="1.357,66€"/>
          <p:cNvSpPr txBox="1"/>
          <p:nvPr/>
        </p:nvSpPr>
        <p:spPr>
          <a:xfrm>
            <a:off x="5641530" y="2396662"/>
            <a:ext cx="107462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1.357,66€</a:t>
            </a:r>
          </a:p>
        </p:txBody>
      </p:sp>
      <p:sp>
        <p:nvSpPr>
          <p:cNvPr id="98" name="813,99€"/>
          <p:cNvSpPr txBox="1"/>
          <p:nvPr/>
        </p:nvSpPr>
        <p:spPr>
          <a:xfrm>
            <a:off x="5129939" y="3337318"/>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813,99€</a:t>
            </a:r>
          </a:p>
        </p:txBody>
      </p:sp>
      <p:sp>
        <p:nvSpPr>
          <p:cNvPr id="99" name="660,61€"/>
          <p:cNvSpPr txBox="1"/>
          <p:nvPr/>
        </p:nvSpPr>
        <p:spPr>
          <a:xfrm>
            <a:off x="4197723" y="4698999"/>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660,61€</a:t>
            </a:r>
          </a:p>
        </p:txBody>
      </p:sp>
      <p:sp>
        <p:nvSpPr>
          <p:cNvPr id="100" name="113,27€"/>
          <p:cNvSpPr txBox="1"/>
          <p:nvPr/>
        </p:nvSpPr>
        <p:spPr>
          <a:xfrm>
            <a:off x="5056879" y="4132697"/>
            <a:ext cx="89456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113,27€</a:t>
            </a:r>
          </a:p>
        </p:txBody>
      </p:sp>
      <p:sp>
        <p:nvSpPr>
          <p:cNvPr id="101" name="108,65€"/>
          <p:cNvSpPr txBox="1"/>
          <p:nvPr/>
        </p:nvSpPr>
        <p:spPr>
          <a:xfrm>
            <a:off x="6317175" y="3000269"/>
            <a:ext cx="894564"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2600"/>
                </a:solidFill>
              </a:defRPr>
            </a:lvl1pPr>
          </a:lstStyle>
          <a:p>
            <a:pPr/>
            <a:r>
              <a:t>108,65€</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 name="Bildschirmfoto 2015-11-24 um 11.19.26.png" descr="Bildschirmfoto 2015-11-24 um 11.19.26.png"/>
          <p:cNvPicPr>
            <a:picLocks noChangeAspect="1"/>
          </p:cNvPicPr>
          <p:nvPr/>
        </p:nvPicPr>
        <p:blipFill>
          <a:blip r:embed="rId3">
            <a:extLst/>
          </a:blip>
          <a:stretch>
            <a:fillRect/>
          </a:stretch>
        </p:blipFill>
        <p:spPr>
          <a:xfrm>
            <a:off x="4286658" y="3027434"/>
            <a:ext cx="5159617" cy="3908027"/>
          </a:xfrm>
          <a:prstGeom prst="rect">
            <a:avLst/>
          </a:prstGeom>
          <a:ln w="12700">
            <a:miter lim="400000"/>
          </a:ln>
        </p:spPr>
      </p:pic>
      <p:sp>
        <p:nvSpPr>
          <p:cNvPr id="106" name="Dach"/>
          <p:cNvSpPr txBox="1"/>
          <p:nvPr/>
        </p:nvSpPr>
        <p:spPr>
          <a:xfrm>
            <a:off x="6567762" y="1918910"/>
            <a:ext cx="12070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Dach</a:t>
            </a:r>
          </a:p>
        </p:txBody>
      </p:sp>
      <p:sp>
        <p:nvSpPr>
          <p:cNvPr id="107" name="Dachflächenfenster"/>
          <p:cNvSpPr txBox="1"/>
          <p:nvPr/>
        </p:nvSpPr>
        <p:spPr>
          <a:xfrm>
            <a:off x="1338757" y="1918910"/>
            <a:ext cx="410428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Dachflächenfenster</a:t>
            </a:r>
          </a:p>
        </p:txBody>
      </p:sp>
      <p:sp>
        <p:nvSpPr>
          <p:cNvPr id="108" name="Fassade"/>
          <p:cNvSpPr txBox="1"/>
          <p:nvPr/>
        </p:nvSpPr>
        <p:spPr>
          <a:xfrm>
            <a:off x="1682368" y="5385730"/>
            <a:ext cx="186766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Fassade</a:t>
            </a:r>
          </a:p>
        </p:txBody>
      </p:sp>
      <p:sp>
        <p:nvSpPr>
          <p:cNvPr id="109" name="Eingangstür"/>
          <p:cNvSpPr txBox="1"/>
          <p:nvPr/>
        </p:nvSpPr>
        <p:spPr>
          <a:xfrm>
            <a:off x="9806262" y="5041558"/>
            <a:ext cx="25786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Eingangstür</a:t>
            </a:r>
          </a:p>
        </p:txBody>
      </p:sp>
      <p:sp>
        <p:nvSpPr>
          <p:cNvPr id="110" name="Fenster"/>
          <p:cNvSpPr txBox="1"/>
          <p:nvPr/>
        </p:nvSpPr>
        <p:spPr>
          <a:xfrm>
            <a:off x="9844235" y="3234746"/>
            <a:ext cx="163906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Fenster</a:t>
            </a:r>
          </a:p>
        </p:txBody>
      </p:sp>
      <p:sp>
        <p:nvSpPr>
          <p:cNvPr id="111" name="unterste Geschossdecke"/>
          <p:cNvSpPr txBox="1"/>
          <p:nvPr/>
        </p:nvSpPr>
        <p:spPr>
          <a:xfrm>
            <a:off x="4416264" y="7648752"/>
            <a:ext cx="522214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unterste Geschossdecke</a:t>
            </a:r>
          </a:p>
        </p:txBody>
      </p:sp>
      <p:sp>
        <p:nvSpPr>
          <p:cNvPr id="112" name="Linie"/>
          <p:cNvSpPr/>
          <p:nvPr/>
        </p:nvSpPr>
        <p:spPr>
          <a:xfrm>
            <a:off x="3861753" y="2883879"/>
            <a:ext cx="1736864" cy="1337039"/>
          </a:xfrm>
          <a:prstGeom prst="line">
            <a:avLst/>
          </a:prstGeom>
          <a:ln w="76200">
            <a:solidFill>
              <a:srgbClr val="1A931F"/>
            </a:solidFill>
            <a:miter lim="400000"/>
            <a:tailEnd type="triangle"/>
          </a:ln>
        </p:spPr>
        <p:txBody>
          <a:bodyPr lIns="50800" tIns="50800" rIns="50800" bIns="50800" anchor="ctr"/>
          <a:lstStyle/>
          <a:p>
            <a:pPr>
              <a:defRPr sz="2400"/>
            </a:pPr>
          </a:p>
        </p:txBody>
      </p:sp>
      <p:sp>
        <p:nvSpPr>
          <p:cNvPr id="113" name="Linie"/>
          <p:cNvSpPr/>
          <p:nvPr/>
        </p:nvSpPr>
        <p:spPr>
          <a:xfrm>
            <a:off x="7171266" y="2505227"/>
            <a:ext cx="1" cy="951890"/>
          </a:xfrm>
          <a:prstGeom prst="line">
            <a:avLst/>
          </a:prstGeom>
          <a:ln w="76200">
            <a:solidFill>
              <a:srgbClr val="1A931F"/>
            </a:solidFill>
            <a:miter lim="400000"/>
            <a:tailEnd type="triangle"/>
          </a:ln>
        </p:spPr>
        <p:txBody>
          <a:bodyPr lIns="50800" tIns="50800" rIns="50800" bIns="50800" anchor="ctr"/>
          <a:lstStyle/>
          <a:p>
            <a:pPr>
              <a:defRPr sz="2400"/>
            </a:pPr>
          </a:p>
        </p:txBody>
      </p:sp>
      <p:sp>
        <p:nvSpPr>
          <p:cNvPr id="114" name="Linie"/>
          <p:cNvSpPr/>
          <p:nvPr/>
        </p:nvSpPr>
        <p:spPr>
          <a:xfrm flipH="1">
            <a:off x="7980008" y="4274761"/>
            <a:ext cx="1638126" cy="242608"/>
          </a:xfrm>
          <a:prstGeom prst="line">
            <a:avLst/>
          </a:prstGeom>
          <a:ln w="88900">
            <a:solidFill>
              <a:srgbClr val="1A931F"/>
            </a:solidFill>
            <a:miter lim="400000"/>
            <a:tailEnd type="triangle"/>
          </a:ln>
        </p:spPr>
        <p:txBody>
          <a:bodyPr lIns="50800" tIns="50800" rIns="50800" bIns="50800" anchor="ctr"/>
          <a:lstStyle/>
          <a:p>
            <a:pPr>
              <a:defRPr sz="2400"/>
            </a:pPr>
          </a:p>
        </p:txBody>
      </p:sp>
      <p:sp>
        <p:nvSpPr>
          <p:cNvPr id="115" name="Linie"/>
          <p:cNvSpPr/>
          <p:nvPr/>
        </p:nvSpPr>
        <p:spPr>
          <a:xfrm flipH="1">
            <a:off x="8044675" y="5739494"/>
            <a:ext cx="1759725" cy="1"/>
          </a:xfrm>
          <a:prstGeom prst="line">
            <a:avLst/>
          </a:prstGeom>
          <a:ln w="76200">
            <a:solidFill>
              <a:srgbClr val="1A931F"/>
            </a:solidFill>
            <a:miter lim="400000"/>
            <a:tailEnd type="triangle"/>
          </a:ln>
        </p:spPr>
        <p:txBody>
          <a:bodyPr lIns="50800" tIns="50800" rIns="50800" bIns="50800" anchor="ctr"/>
          <a:lstStyle/>
          <a:p>
            <a:pPr>
              <a:defRPr sz="2400"/>
            </a:pPr>
          </a:p>
        </p:txBody>
      </p:sp>
      <p:sp>
        <p:nvSpPr>
          <p:cNvPr id="116" name="Linie"/>
          <p:cNvSpPr/>
          <p:nvPr/>
        </p:nvSpPr>
        <p:spPr>
          <a:xfrm>
            <a:off x="3530599" y="5705627"/>
            <a:ext cx="1405706" cy="329197"/>
          </a:xfrm>
          <a:prstGeom prst="line">
            <a:avLst/>
          </a:prstGeom>
          <a:ln w="88900">
            <a:solidFill>
              <a:srgbClr val="1A931F"/>
            </a:solidFill>
            <a:miter lim="400000"/>
            <a:tailEnd type="triangle"/>
          </a:ln>
        </p:spPr>
        <p:txBody>
          <a:bodyPr lIns="50800" tIns="50800" rIns="50800" bIns="50800" anchor="ctr"/>
          <a:lstStyle/>
          <a:p>
            <a:pPr>
              <a:defRPr sz="2400"/>
            </a:pPr>
          </a:p>
        </p:txBody>
      </p:sp>
      <p:sp>
        <p:nvSpPr>
          <p:cNvPr id="117" name="Linie"/>
          <p:cNvSpPr/>
          <p:nvPr/>
        </p:nvSpPr>
        <p:spPr>
          <a:xfrm flipV="1">
            <a:off x="7027333" y="6458902"/>
            <a:ext cx="1" cy="1278727"/>
          </a:xfrm>
          <a:prstGeom prst="line">
            <a:avLst/>
          </a:prstGeom>
          <a:ln w="88900">
            <a:solidFill>
              <a:srgbClr val="1A931F"/>
            </a:solidFill>
            <a:miter lim="400000"/>
            <a:tailEnd type="triangle"/>
          </a:ln>
        </p:spPr>
        <p:txBody>
          <a:bodyPr lIns="50800" tIns="50800" rIns="50800" bIns="50800" anchor="ctr"/>
          <a:lstStyle/>
          <a:p>
            <a:pPr>
              <a:defRPr sz="2400"/>
            </a:pPr>
          </a:p>
        </p:txBody>
      </p:sp>
      <p:sp>
        <p:nvSpPr>
          <p:cNvPr id="118" name="Aufsparrendämmung"/>
          <p:cNvSpPr/>
          <p:nvPr/>
        </p:nvSpPr>
        <p:spPr>
          <a:xfrm>
            <a:off x="7884865" y="1654138"/>
            <a:ext cx="300502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433FF"/>
                </a:solidFill>
              </a:defRPr>
            </a:lvl1pPr>
          </a:lstStyle>
          <a:p>
            <a:pPr/>
            <a:r>
              <a:t>Aufsparrendämmung</a:t>
            </a:r>
          </a:p>
        </p:txBody>
      </p:sp>
      <p:sp>
        <p:nvSpPr>
          <p:cNvPr id="119" name="Zwischensparrendämmung"/>
          <p:cNvSpPr txBox="1"/>
          <p:nvPr/>
        </p:nvSpPr>
        <p:spPr>
          <a:xfrm>
            <a:off x="7878521" y="2035327"/>
            <a:ext cx="385175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433FF"/>
                </a:solidFill>
              </a:defRPr>
            </a:lvl1pPr>
          </a:lstStyle>
          <a:p>
            <a:pPr/>
            <a:r>
              <a:t>Zwischensparrendämmung</a:t>
            </a:r>
          </a:p>
        </p:txBody>
      </p:sp>
      <p:sp>
        <p:nvSpPr>
          <p:cNvPr id="120" name="Zusatzdämmung"/>
          <p:cNvSpPr txBox="1"/>
          <p:nvPr/>
        </p:nvSpPr>
        <p:spPr>
          <a:xfrm>
            <a:off x="5818497" y="8220343"/>
            <a:ext cx="241767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433FF"/>
                </a:solidFill>
              </a:defRPr>
            </a:lvl1pPr>
          </a:lstStyle>
          <a:p>
            <a:pPr/>
            <a:r>
              <a:t>Zusatzdämmung</a:t>
            </a:r>
          </a:p>
        </p:txBody>
      </p:sp>
      <p:sp>
        <p:nvSpPr>
          <p:cNvPr id="121" name="Wärmedämmverbundsystem…"/>
          <p:cNvSpPr txBox="1"/>
          <p:nvPr/>
        </p:nvSpPr>
        <p:spPr>
          <a:xfrm>
            <a:off x="113504" y="5996990"/>
            <a:ext cx="4124859"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433FF"/>
                </a:solidFill>
              </a:defRPr>
            </a:pPr>
            <a:r>
              <a:t>Wärmedämmverbundsystem</a:t>
            </a:r>
          </a:p>
          <a:p>
            <a:pPr>
              <a:defRPr sz="2400">
                <a:solidFill>
                  <a:srgbClr val="0433FF"/>
                </a:solidFill>
              </a:defRPr>
            </a:pPr>
            <a:r>
              <a:t>(WDVS)</a:t>
            </a:r>
          </a:p>
        </p:txBody>
      </p:sp>
      <p:sp>
        <p:nvSpPr>
          <p:cNvPr id="122" name="neue Dachflächenfenster"/>
          <p:cNvSpPr/>
          <p:nvPr/>
        </p:nvSpPr>
        <p:spPr>
          <a:xfrm>
            <a:off x="1683793" y="2424605"/>
            <a:ext cx="353690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433FF"/>
                </a:solidFill>
              </a:defRPr>
            </a:lvl1pPr>
          </a:lstStyle>
          <a:p>
            <a:pPr/>
            <a:r>
              <a:t>neue Dachflächenfenster</a:t>
            </a:r>
          </a:p>
        </p:txBody>
      </p:sp>
      <p:sp>
        <p:nvSpPr>
          <p:cNvPr id="123" name="neue Fenster"/>
          <p:cNvSpPr/>
          <p:nvPr/>
        </p:nvSpPr>
        <p:spPr>
          <a:xfrm>
            <a:off x="9717058" y="3644579"/>
            <a:ext cx="189341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433FF"/>
                </a:solidFill>
              </a:defRPr>
            </a:lvl1pPr>
          </a:lstStyle>
          <a:p>
            <a:pPr/>
            <a:r>
              <a:t>neue Fenster</a:t>
            </a:r>
          </a:p>
        </p:txBody>
      </p:sp>
      <p:sp>
        <p:nvSpPr>
          <p:cNvPr id="124" name="neue Eingangstür"/>
          <p:cNvSpPr/>
          <p:nvPr/>
        </p:nvSpPr>
        <p:spPr>
          <a:xfrm>
            <a:off x="9835676" y="5624588"/>
            <a:ext cx="251978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433FF"/>
                </a:solidFill>
              </a:defRPr>
            </a:lvl1pPr>
          </a:lstStyle>
          <a:p>
            <a:pPr/>
            <a:r>
              <a:t>neue Eingangstür</a:t>
            </a:r>
          </a:p>
        </p:txBody>
      </p:sp>
      <p:sp>
        <p:nvSpPr>
          <p:cNvPr id="125" name="EnEV: 0,24 W/m²K…"/>
          <p:cNvSpPr txBox="1"/>
          <p:nvPr/>
        </p:nvSpPr>
        <p:spPr>
          <a:xfrm>
            <a:off x="7245316" y="2537731"/>
            <a:ext cx="219776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solidFill>
                  <a:srgbClr val="FF2600"/>
                </a:solidFill>
              </a:defRPr>
            </a:pPr>
            <a:r>
              <a:t>EnEV: 0,24 W/m²K</a:t>
            </a:r>
          </a:p>
          <a:p>
            <a:pPr>
              <a:defRPr sz="1200">
                <a:solidFill>
                  <a:srgbClr val="FF2600"/>
                </a:solidFill>
              </a:defRPr>
            </a:pPr>
            <a:r>
              <a:t>Einzelmaßnahme: 0,14 W/m²K </a:t>
            </a:r>
          </a:p>
        </p:txBody>
      </p:sp>
      <p:sp>
        <p:nvSpPr>
          <p:cNvPr id="126" name="EnEV: 0,24 W/m²K…"/>
          <p:cNvSpPr txBox="1"/>
          <p:nvPr/>
        </p:nvSpPr>
        <p:spPr>
          <a:xfrm>
            <a:off x="1208583" y="6869665"/>
            <a:ext cx="219776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solidFill>
                  <a:srgbClr val="FF2600"/>
                </a:solidFill>
              </a:defRPr>
            </a:pPr>
            <a:r>
              <a:t>EnEV: 0,24 W/m²K</a:t>
            </a:r>
          </a:p>
          <a:p>
            <a:pPr>
              <a:defRPr sz="1200">
                <a:solidFill>
                  <a:srgbClr val="FF2600"/>
                </a:solidFill>
              </a:defRPr>
            </a:pPr>
            <a:r>
              <a:t>Einzelmaßnahme: 0,20 W/m²K </a:t>
            </a:r>
          </a:p>
        </p:txBody>
      </p:sp>
      <p:sp>
        <p:nvSpPr>
          <p:cNvPr id="127" name="EnEV: 0,30 W/m²K…"/>
          <p:cNvSpPr txBox="1"/>
          <p:nvPr/>
        </p:nvSpPr>
        <p:spPr>
          <a:xfrm>
            <a:off x="5992249" y="8663419"/>
            <a:ext cx="219776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solidFill>
                  <a:srgbClr val="FF2600"/>
                </a:solidFill>
              </a:defRPr>
            </a:pPr>
            <a:r>
              <a:t>EnEV: 0,30 W/m²K</a:t>
            </a:r>
          </a:p>
          <a:p>
            <a:pPr>
              <a:defRPr sz="1200">
                <a:solidFill>
                  <a:srgbClr val="FF2600"/>
                </a:solidFill>
              </a:defRPr>
            </a:pPr>
            <a:r>
              <a:t>Einzelmaßnahme: 0,25 W/m²K </a:t>
            </a:r>
          </a:p>
        </p:txBody>
      </p:sp>
      <p:sp>
        <p:nvSpPr>
          <p:cNvPr id="128" name="Einzelmaßnahme: 1,3 W/m²K"/>
          <p:cNvSpPr txBox="1"/>
          <p:nvPr/>
        </p:nvSpPr>
        <p:spPr>
          <a:xfrm>
            <a:off x="9917937" y="6037777"/>
            <a:ext cx="211302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FF2600"/>
                </a:solidFill>
              </a:defRPr>
            </a:lvl1pPr>
          </a:lstStyle>
          <a:p>
            <a:pPr/>
            <a:r>
              <a:t>Einzelmaßnahme: 1,3 W/m²K </a:t>
            </a:r>
          </a:p>
        </p:txBody>
      </p:sp>
      <p:sp>
        <p:nvSpPr>
          <p:cNvPr id="129" name="EnEV: 1,3 W/m²K…"/>
          <p:cNvSpPr txBox="1"/>
          <p:nvPr/>
        </p:nvSpPr>
        <p:spPr>
          <a:xfrm>
            <a:off x="9564886" y="4088305"/>
            <a:ext cx="219776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solidFill>
                  <a:srgbClr val="FF2600"/>
                </a:solidFill>
              </a:defRPr>
            </a:pPr>
            <a:r>
              <a:t>EnEV: 1,3 W/m²K</a:t>
            </a:r>
          </a:p>
          <a:p>
            <a:pPr>
              <a:defRPr sz="1200">
                <a:solidFill>
                  <a:srgbClr val="FF2600"/>
                </a:solidFill>
              </a:defRPr>
            </a:pPr>
            <a:r>
              <a:t>Einzelmaßnahme: 0,95 W/m²K </a:t>
            </a:r>
          </a:p>
        </p:txBody>
      </p:sp>
      <p:sp>
        <p:nvSpPr>
          <p:cNvPr id="130" name="EnEV: 1,4 W/m²K…"/>
          <p:cNvSpPr txBox="1"/>
          <p:nvPr/>
        </p:nvSpPr>
        <p:spPr>
          <a:xfrm>
            <a:off x="2148417" y="2956886"/>
            <a:ext cx="211302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solidFill>
                  <a:srgbClr val="FF2600"/>
                </a:solidFill>
              </a:defRPr>
            </a:pPr>
            <a:r>
              <a:t>EnEV: 1,4 W/m²K</a:t>
            </a:r>
          </a:p>
          <a:p>
            <a:pPr>
              <a:defRPr sz="1200">
                <a:solidFill>
                  <a:srgbClr val="FF2600"/>
                </a:solidFill>
              </a:defRPr>
            </a:pPr>
            <a:r>
              <a:t>Einzelmaßnahme: 1,0 W/m²K </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